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5" r:id="rId3"/>
    <p:sldId id="381" r:id="rId4"/>
    <p:sldId id="335" r:id="rId5"/>
    <p:sldId id="359" r:id="rId6"/>
    <p:sldId id="313" r:id="rId7"/>
    <p:sldId id="315" r:id="rId8"/>
    <p:sldId id="336" r:id="rId9"/>
    <p:sldId id="409" r:id="rId10"/>
    <p:sldId id="360" r:id="rId11"/>
    <p:sldId id="361" r:id="rId12"/>
    <p:sldId id="400" r:id="rId13"/>
    <p:sldId id="406" r:id="rId14"/>
    <p:sldId id="389" r:id="rId15"/>
    <p:sldId id="402" r:id="rId16"/>
    <p:sldId id="362" r:id="rId17"/>
    <p:sldId id="382" r:id="rId18"/>
    <p:sldId id="418" r:id="rId19"/>
    <p:sldId id="372" r:id="rId20"/>
    <p:sldId id="405" r:id="rId21"/>
    <p:sldId id="404" r:id="rId22"/>
    <p:sldId id="377" r:id="rId23"/>
    <p:sldId id="384" r:id="rId24"/>
    <p:sldId id="376" r:id="rId25"/>
    <p:sldId id="410" r:id="rId26"/>
    <p:sldId id="378" r:id="rId27"/>
    <p:sldId id="415" r:id="rId28"/>
    <p:sldId id="416" r:id="rId29"/>
    <p:sldId id="417" r:id="rId30"/>
    <p:sldId id="396" r:id="rId31"/>
    <p:sldId id="398" r:id="rId32"/>
    <p:sldId id="397" r:id="rId33"/>
    <p:sldId id="375" r:id="rId34"/>
    <p:sldId id="383" r:id="rId35"/>
    <p:sldId id="380" r:id="rId36"/>
    <p:sldId id="395" r:id="rId37"/>
    <p:sldId id="411" r:id="rId38"/>
    <p:sldId id="412" r:id="rId39"/>
    <p:sldId id="413" r:id="rId40"/>
    <p:sldId id="414" r:id="rId41"/>
    <p:sldId id="392" r:id="rId42"/>
    <p:sldId id="393" r:id="rId43"/>
    <p:sldId id="394" r:id="rId44"/>
    <p:sldId id="407" r:id="rId45"/>
    <p:sldId id="408" r:id="rId46"/>
    <p:sldId id="364" r:id="rId47"/>
    <p:sldId id="358" r:id="rId4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62"/>
    <p:restoredTop sz="94685"/>
  </p:normalViewPr>
  <p:slideViewPr>
    <p:cSldViewPr snapToGrid="0" snapToObjects="1">
      <p:cViewPr>
        <p:scale>
          <a:sx n="107" d="100"/>
          <a:sy n="107" d="100"/>
        </p:scale>
        <p:origin x="9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DE8C9-B5EB-9249-A1DD-D9067F2248CA}" type="datetimeFigureOut">
              <a:rPr lang="en-BR" smtClean="0"/>
              <a:t>20/01/21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83C2E-1932-C44C-A2F0-B4438378F4E0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5805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240C-65E3-0D46-863B-CCC7FE1E3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52013-BB6B-0E41-B0BE-3279E73A5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2CC6013-EB45-0B4B-BC5A-B53BF9C9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2020</a:t>
            </a:r>
            <a:endParaRPr lang="en-BR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DB32376-E288-3948-B6DE-AD3DA7513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849C06-73C9-CC4A-9D89-46A1B11D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93839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2BE2-13BD-3349-BA51-AE440388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D0490-D28B-9246-AB7D-682A2FAAE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061-F15D-834D-803E-09C37A10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2020</a:t>
            </a:r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9A683-307B-C14C-A137-B8163E4D3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484BD-8A55-B441-B1D8-36113E592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640A54-A874-5844-843C-B6A3E867316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7606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3CF863-886D-7B46-B595-9289C4E13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D7B6B-4A0A-944D-9E6E-528963FD1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34CB8-79D6-914E-975E-B969C7C8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2020</a:t>
            </a:r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5C045-91DD-7F45-AF72-7BBFB8A22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7752-4DBA-684C-B2BF-D2927D76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640A54-A874-5844-843C-B6A3E867316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6282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F4D7D-ACC0-A841-A316-A31D86B4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C9CC6-7505-4E45-B391-1232F9D82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C1B83-873F-6C4E-8041-11863DBB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2020</a:t>
            </a:r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CDA63-C2E0-E84E-9CF1-7B737030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07DCA-1E75-1242-8A2D-EEAFCBE3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640A54-A874-5844-843C-B6A3E867316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568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DE8F-47D0-B74E-9589-C930E0F2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DCADB-2E5F-AB4A-BEF1-EE6BE7278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9B9B2-9CBC-B948-AE04-5ED478B8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2020</a:t>
            </a:r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FC3F6-9595-B047-8A74-4CDCA4BF6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F0CB3-E311-8B46-8022-19FCCFD9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640A54-A874-5844-843C-B6A3E867316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30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0478-80D1-3946-9443-3E05FB2A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49B17-EA59-2343-91DD-2DB8F08AD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158E4-0990-B24B-AC38-DBA3F4470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E3E9C-5CAF-C54E-914F-AA034909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2020</a:t>
            </a:r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FA1FE-1ADC-9D46-9943-3F626BBD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AB4CC-E01D-D34B-9CD0-4239BFD5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640A54-A874-5844-843C-B6A3E867316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2614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1721-4976-F241-8377-8EDE45055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6C612-3F1B-F44C-AADB-EA4D3F4FE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E2E24-75AA-0F4D-A682-2FF347BAB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2DB9D-08AF-7644-B38D-F10918E6D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50A18-5DBC-7846-9384-C7B683A98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B73E4-82D5-4D40-8E7C-8A1471E2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2020</a:t>
            </a:r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9E5ECC-84B8-7C4B-B55D-F3CD5BE0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A6E13-13D6-314E-92EB-64A1559E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640A54-A874-5844-843C-B6A3E867316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45449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718B-EB6C-184D-BA5E-956FAA58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57AF4-A1A2-3F41-B7F0-144513C9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2020</a:t>
            </a:r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4CFB8-FB14-3544-8324-C7FFD68FC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F049-14F7-754D-8A60-9A762DAD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640A54-A874-5844-843C-B6A3E867316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7567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F9359-E138-8948-950B-8373E3A19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2020</a:t>
            </a:r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F6889-C5A6-F846-9B92-99332405B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DFE91-B563-A147-ACD2-749C792A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640A54-A874-5844-843C-B6A3E867316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645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8FFA-32CD-D34C-8EA3-895A8082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AD81-69F4-1745-A1E3-E5168FF08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FB8E6-D6EB-9842-B7BB-A227FC299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6EFDA-1C15-0E4C-9D31-A6A2C3950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2020</a:t>
            </a:r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EE38A-06E4-B141-8253-749C4133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F2C89-3DB6-7C41-B646-D257A626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640A54-A874-5844-843C-B6A3E867316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9317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F1B8-F061-3B43-9B62-7F0A491D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166725-8AC8-2D4D-9455-88E6D3E11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30D6A-ABAF-CD4E-9F31-56998A0DF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4564C-C25E-6449-B16C-86168B9D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 2020</a:t>
            </a:r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3A287-CA16-C344-A895-FB54DEC4D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67816-F8AB-7244-8062-2DE7B01DC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640A54-A874-5844-843C-B6A3E867316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670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9AFA1A-8734-CC4B-A5C0-81CDDA65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A3D3C-8A13-D64F-B41F-B966DE87F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E98ED-8020-714A-B72C-944F67A40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oct 2020</a:t>
            </a:r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EB11E-09A4-4546-A864-2B0C1191B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Renato Santos Aranha</a:t>
            </a:r>
            <a:endParaRPr lang="en-B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972973-CCE3-1C4F-ABFE-CFD1DFCD8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5DA17-DBCD-5940-8E4C-CA9EB33554F7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8625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9F3B-BE90-CE4E-ABED-4B6220AC2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2135"/>
            <a:ext cx="9144000" cy="2387600"/>
          </a:xfrm>
        </p:spPr>
        <p:txBody>
          <a:bodyPr anchor="ctr"/>
          <a:lstStyle/>
          <a:p>
            <a:r>
              <a:rPr lang="en-US" dirty="0"/>
              <a:t>Elastic Weight Consolidation</a:t>
            </a:r>
            <a:br>
              <a:rPr lang="en-US" dirty="0"/>
            </a:br>
            <a:r>
              <a:rPr lang="en-US" dirty="0"/>
              <a:t>on X-ray images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F5F816-0AC1-3344-AB16-A27846F3CC33}"/>
              </a:ext>
            </a:extLst>
          </p:cNvPr>
          <p:cNvSpPr txBox="1">
            <a:spLocks/>
          </p:cNvSpPr>
          <p:nvPr/>
        </p:nvSpPr>
        <p:spPr>
          <a:xfrm>
            <a:off x="4619501" y="6315082"/>
            <a:ext cx="2670889" cy="547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Renato Santos Aranha</a:t>
            </a:r>
            <a:br>
              <a:rPr lang="en-US" sz="1400" dirty="0"/>
            </a:br>
            <a:r>
              <a:rPr lang="en-US" sz="1400" dirty="0"/>
              <a:t>Jan/2021</a:t>
            </a:r>
          </a:p>
        </p:txBody>
      </p:sp>
    </p:spTree>
    <p:extLst>
      <p:ext uri="{BB962C8B-B14F-4D97-AF65-F5344CB8AC3E}">
        <p14:creationId xmlns:p14="http://schemas.microsoft.com/office/powerpoint/2010/main" val="1435599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 err="1"/>
              <a:t>DenseNet</a:t>
            </a:r>
            <a:r>
              <a:rPr lang="en-US" dirty="0"/>
              <a:t> (Huang et al, 2018)</a:t>
            </a: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A4EA4148-C73A-9944-9354-40F32C955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030" y="1402443"/>
            <a:ext cx="4681347" cy="40531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63B064-EB41-D948-90D4-78352ED0BD03}"/>
              </a:ext>
            </a:extLst>
          </p:cNvPr>
          <p:cNvSpPr/>
          <p:nvPr/>
        </p:nvSpPr>
        <p:spPr>
          <a:xfrm>
            <a:off x="1093250" y="4030103"/>
            <a:ext cx="4552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NimbusRomNo9L"/>
              </a:rPr>
              <a:t>improve the information flow between layers! 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A7DD44D-72A2-A642-85B3-01C3555B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60" y="2084814"/>
            <a:ext cx="4893899" cy="14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02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3551B-74DB-BC4B-9DF1-3B796B1499D2}"/>
              </a:ext>
            </a:extLst>
          </p:cNvPr>
          <p:cNvSpPr/>
          <p:nvPr/>
        </p:nvSpPr>
        <p:spPr>
          <a:xfrm>
            <a:off x="557968" y="1004553"/>
            <a:ext cx="3305506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China Set - The Shenzhen set - Chest X-ray Database</a:t>
            </a:r>
            <a:endParaRPr lang="en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1F441-3653-9049-B33C-8E946ECB47C4}"/>
              </a:ext>
            </a:extLst>
          </p:cNvPr>
          <p:cNvSpPr/>
          <p:nvPr/>
        </p:nvSpPr>
        <p:spPr>
          <a:xfrm>
            <a:off x="665854" y="1727526"/>
            <a:ext cx="3089734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database for Tuberculosis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Library of Medicine, Maryland, USA + Shenzhen No.3 People’s Hospital, Guangdong Medical College, Shenzhen, China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X-rays captured as part of the daily routine using Philips DR Digital Diagnose systems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X-rays: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- 336 cases with manifestation of tuberculosis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- 326 normal cases.</a:t>
            </a: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parameters: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Format: PNG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Image size varies (approximately 3K x 3K)</a:t>
            </a: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890D1C-DDF3-F745-92F5-735733DA4E4D}"/>
              </a:ext>
            </a:extLst>
          </p:cNvPr>
          <p:cNvCxnSpPr/>
          <p:nvPr/>
        </p:nvCxnSpPr>
        <p:spPr>
          <a:xfrm>
            <a:off x="4171104" y="794658"/>
            <a:ext cx="0" cy="542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D8A77-B215-9E40-8CD1-4AC76607CB65}"/>
              </a:ext>
            </a:extLst>
          </p:cNvPr>
          <p:cNvSpPr/>
          <p:nvPr/>
        </p:nvSpPr>
        <p:spPr>
          <a:xfrm>
            <a:off x="4443247" y="1004553"/>
            <a:ext cx="3305506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Montgomery County - Chest X-ray Database</a:t>
            </a:r>
            <a:endParaRPr lang="en-BR" sz="1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8F189C-B495-7F42-8719-7BAD65F88F0B}"/>
              </a:ext>
            </a:extLst>
          </p:cNvPr>
          <p:cNvSpPr/>
          <p:nvPr/>
        </p:nvSpPr>
        <p:spPr>
          <a:xfrm>
            <a:off x="4644074" y="1707406"/>
            <a:ext cx="3089734" cy="3326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database for Tuberculosis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National Library of Medicine, Maryland, USA + Department of Health and Human Services, Montgomery County, Maryland, USA 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X-rays collected under Montgomery County`s Tuberculosis screening program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X-rays: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- 58 cases with manifestation of tuberculosis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- 80 normal cases.</a:t>
            </a: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parameters: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Format: PNG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- 4020x4892 and 4892x4020.</a:t>
            </a: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66E91B-B2A0-1048-85D2-CC327A498C4A}"/>
              </a:ext>
            </a:extLst>
          </p:cNvPr>
          <p:cNvCxnSpPr/>
          <p:nvPr/>
        </p:nvCxnSpPr>
        <p:spPr>
          <a:xfrm>
            <a:off x="8057272" y="794658"/>
            <a:ext cx="0" cy="542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277C6FA-D3B9-474F-8248-CE8B92E5FF9E}"/>
              </a:ext>
            </a:extLst>
          </p:cNvPr>
          <p:cNvSpPr/>
          <p:nvPr/>
        </p:nvSpPr>
        <p:spPr>
          <a:xfrm>
            <a:off x="8329415" y="1004553"/>
            <a:ext cx="3305506" cy="32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CheXpert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</a:t>
            </a:r>
            <a:endParaRPr lang="en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0E50F-F2F8-4F45-B26F-42302B47C364}"/>
              </a:ext>
            </a:extLst>
          </p:cNvPr>
          <p:cNvSpPr/>
          <p:nvPr/>
        </p:nvSpPr>
        <p:spPr>
          <a:xfrm>
            <a:off x="8365792" y="1707405"/>
            <a:ext cx="3089734" cy="4785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database for various diseases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(here we use Pneumonia)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CheXpert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is a large dataset of chest X-rays (and competition) for automated chest x-ray interpretation, which features radiologist-labeled reference standards.</a:t>
            </a:r>
            <a:b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chest radiographic examinations from Stanford Hospital, performed between October 2002 and July 2017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X-rays: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- 224k chest radiographs of 65k patients.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- 1.065 cases with Pneumonia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- 1.070 cases with NO Pneumonia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parameters: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Format: PNG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- 320x390</a:t>
            </a: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3551B-74DB-BC4B-9DF1-3B796B1499D2}"/>
              </a:ext>
            </a:extLst>
          </p:cNvPr>
          <p:cNvSpPr/>
          <p:nvPr/>
        </p:nvSpPr>
        <p:spPr>
          <a:xfrm>
            <a:off x="1720143" y="997458"/>
            <a:ext cx="3305506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China Set - The Shenzhen set - Chest X-ray Database</a:t>
            </a:r>
            <a:endParaRPr lang="en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1F441-3653-9049-B33C-8E946ECB47C4}"/>
              </a:ext>
            </a:extLst>
          </p:cNvPr>
          <p:cNvSpPr/>
          <p:nvPr/>
        </p:nvSpPr>
        <p:spPr>
          <a:xfrm>
            <a:off x="1828029" y="1720431"/>
            <a:ext cx="3089734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database for Tuberculosis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Library of Medicine, Maryland, USA + Shenzhen No.3 People’s Hospital, Guangdong Medical College, Shenzhen, China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X-rays captured as part of the daily routine using Philips DR Digital Diagnose systems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X-rays: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- 336 cases with manifestation of tuberculosis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- 326 normal cases.</a:t>
            </a: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parameters: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Format: PNG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Image size varies (approximately 3K x 3K)</a:t>
            </a: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890D1C-DDF3-F745-92F5-735733DA4E4D}"/>
              </a:ext>
            </a:extLst>
          </p:cNvPr>
          <p:cNvCxnSpPr/>
          <p:nvPr/>
        </p:nvCxnSpPr>
        <p:spPr>
          <a:xfrm>
            <a:off x="6126904" y="794658"/>
            <a:ext cx="0" cy="542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668B8F4-A3F3-244C-8768-A69DB38BF592}"/>
              </a:ext>
            </a:extLst>
          </p:cNvPr>
          <p:cNvSpPr/>
          <p:nvPr/>
        </p:nvSpPr>
        <p:spPr>
          <a:xfrm>
            <a:off x="7166351" y="997458"/>
            <a:ext cx="3305506" cy="32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CheXpert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</a:t>
            </a:r>
            <a:endParaRPr lang="en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32932-8419-C94A-A30A-7926B6DFEF1B}"/>
              </a:ext>
            </a:extLst>
          </p:cNvPr>
          <p:cNvSpPr/>
          <p:nvPr/>
        </p:nvSpPr>
        <p:spPr>
          <a:xfrm>
            <a:off x="7202728" y="1700310"/>
            <a:ext cx="3089734" cy="4785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database for various diseases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(here we use Pneumonia)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CheXpert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is a large dataset of chest X-rays (and competition) for automated chest x-ray interpretation, which features radiologist-labeled reference standards.</a:t>
            </a:r>
            <a:b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chest radiographic examinations from Stanford Hospital, performed between October 2002 and July 2017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X-rays: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- 224k chest radiographs of 65k patients.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- 1.065 cases with Pneumonia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- 1.070 cases with NO Pneumonia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parameters: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Format: PNG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- 320x390</a:t>
            </a: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8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3551B-74DB-BC4B-9DF1-3B796B1499D2}"/>
              </a:ext>
            </a:extLst>
          </p:cNvPr>
          <p:cNvSpPr/>
          <p:nvPr/>
        </p:nvSpPr>
        <p:spPr>
          <a:xfrm>
            <a:off x="1720143" y="997458"/>
            <a:ext cx="3305506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China Set - The Shenzhen set - Chest X-ray Database</a:t>
            </a:r>
            <a:endParaRPr lang="en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1F441-3653-9049-B33C-8E946ECB47C4}"/>
              </a:ext>
            </a:extLst>
          </p:cNvPr>
          <p:cNvSpPr/>
          <p:nvPr/>
        </p:nvSpPr>
        <p:spPr>
          <a:xfrm>
            <a:off x="1828029" y="1720431"/>
            <a:ext cx="3089734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database for Tuberculosis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Library of Medicine, Maryland, USA + Shenzhen No.3 People’s Hospital, Guangdong Medical College, Shenzhen, China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X-rays captured as part of the daily routine using Philips DR Digital Diagnose systems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X-rays: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- 336 cases with manifestation of tuberculosis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- 326 normal cases.</a:t>
            </a: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parameters: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Format: PNG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Image size varies (approximately 3K x 3K)</a:t>
            </a: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890D1C-DDF3-F745-92F5-735733DA4E4D}"/>
              </a:ext>
            </a:extLst>
          </p:cNvPr>
          <p:cNvCxnSpPr/>
          <p:nvPr/>
        </p:nvCxnSpPr>
        <p:spPr>
          <a:xfrm>
            <a:off x="6126904" y="794658"/>
            <a:ext cx="0" cy="542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668B8F4-A3F3-244C-8768-A69DB38BF592}"/>
              </a:ext>
            </a:extLst>
          </p:cNvPr>
          <p:cNvSpPr/>
          <p:nvPr/>
        </p:nvSpPr>
        <p:spPr>
          <a:xfrm>
            <a:off x="7166351" y="997458"/>
            <a:ext cx="3305506" cy="32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CheXpert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</a:t>
            </a:r>
            <a:endParaRPr lang="en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32932-8419-C94A-A30A-7926B6DFEF1B}"/>
              </a:ext>
            </a:extLst>
          </p:cNvPr>
          <p:cNvSpPr/>
          <p:nvPr/>
        </p:nvSpPr>
        <p:spPr>
          <a:xfrm>
            <a:off x="7202728" y="1700310"/>
            <a:ext cx="3089734" cy="4785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database for various diseases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(here we use Pneumonia)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CheXpert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is a large dataset of chest X-rays (and competition) for automated chest x-ray interpretation, which features radiologist-labeled reference standards.</a:t>
            </a:r>
            <a:b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chest radiographic examinations from Stanford Hospital, performed between October 2002 and July 2017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X-rays: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- 224k chest radiographs of 65k patients.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- 1.065 cases with Pneumonia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- 1.070 cases with NO Pneumonia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i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parameters: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Format: PNG</a:t>
            </a:r>
            <a:b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- 320x390</a:t>
            </a:r>
            <a:endParaRPr lang="en-B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8AB0FE4-3FB0-284B-A2D6-D3295E46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197" y="2099500"/>
            <a:ext cx="4945813" cy="313789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53F79B-32BE-9B4F-8402-54D2D686DEE4}"/>
              </a:ext>
            </a:extLst>
          </p:cNvPr>
          <p:cNvSpPr/>
          <p:nvPr/>
        </p:nvSpPr>
        <p:spPr>
          <a:xfrm>
            <a:off x="6507677" y="3776353"/>
            <a:ext cx="4667003" cy="2256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50364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3551B-74DB-BC4B-9DF1-3B796B1499D2}"/>
              </a:ext>
            </a:extLst>
          </p:cNvPr>
          <p:cNvSpPr/>
          <p:nvPr/>
        </p:nvSpPr>
        <p:spPr>
          <a:xfrm>
            <a:off x="557968" y="1004553"/>
            <a:ext cx="3305506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China Set - The Shenzhen set - Chest X-ray Database</a:t>
            </a:r>
            <a:endParaRPr lang="en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890D1C-DDF3-F745-92F5-735733DA4E4D}"/>
              </a:ext>
            </a:extLst>
          </p:cNvPr>
          <p:cNvCxnSpPr/>
          <p:nvPr/>
        </p:nvCxnSpPr>
        <p:spPr>
          <a:xfrm>
            <a:off x="4171104" y="794658"/>
            <a:ext cx="0" cy="542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D8A77-B215-9E40-8CD1-4AC76607CB65}"/>
              </a:ext>
            </a:extLst>
          </p:cNvPr>
          <p:cNvSpPr/>
          <p:nvPr/>
        </p:nvSpPr>
        <p:spPr>
          <a:xfrm>
            <a:off x="4443247" y="1004553"/>
            <a:ext cx="3305506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Montgomery County - Chest X-ray Database</a:t>
            </a:r>
            <a:endParaRPr lang="en-BR" sz="1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66E91B-B2A0-1048-85D2-CC327A498C4A}"/>
              </a:ext>
            </a:extLst>
          </p:cNvPr>
          <p:cNvCxnSpPr/>
          <p:nvPr/>
        </p:nvCxnSpPr>
        <p:spPr>
          <a:xfrm>
            <a:off x="8057272" y="794658"/>
            <a:ext cx="0" cy="542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different, various&#10;&#10;Description automatically generated">
            <a:extLst>
              <a:ext uri="{FF2B5EF4-FFF2-40B4-BE49-F238E27FC236}">
                <a16:creationId xmlns:a16="http://schemas.microsoft.com/office/drawing/2014/main" id="{A8F09373-0D6D-A542-A4DB-6147E0589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415" y="2093368"/>
            <a:ext cx="3671887" cy="3070769"/>
          </a:xfrm>
          <a:prstGeom prst="rect">
            <a:avLst/>
          </a:prstGeom>
        </p:spPr>
      </p:pic>
      <p:pic>
        <p:nvPicPr>
          <p:cNvPr id="9" name="Picture 8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AB024C80-0833-B947-85AC-38CCE65DA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56" y="2124591"/>
            <a:ext cx="3671887" cy="3039546"/>
          </a:xfrm>
          <a:prstGeom prst="rect">
            <a:avLst/>
          </a:prstGeom>
        </p:spPr>
      </p:pic>
      <p:pic>
        <p:nvPicPr>
          <p:cNvPr id="11" name="Picture 10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49B55F98-A696-6944-B87F-A685FCAD5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10" y="2124591"/>
            <a:ext cx="3708264" cy="30478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B7CE8D-43ED-7C40-A3DB-FE6109C6A0BE}"/>
              </a:ext>
            </a:extLst>
          </p:cNvPr>
          <p:cNvSpPr/>
          <p:nvPr/>
        </p:nvSpPr>
        <p:spPr>
          <a:xfrm>
            <a:off x="8512605" y="1004553"/>
            <a:ext cx="3305506" cy="32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CheXpert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</a:t>
            </a:r>
            <a:endParaRPr lang="en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46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83551B-74DB-BC4B-9DF1-3B796B1499D2}"/>
              </a:ext>
            </a:extLst>
          </p:cNvPr>
          <p:cNvSpPr/>
          <p:nvPr/>
        </p:nvSpPr>
        <p:spPr>
          <a:xfrm>
            <a:off x="1930307" y="1004553"/>
            <a:ext cx="3305506" cy="5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China Set - The Shenzhen set - Chest X-ray Database</a:t>
            </a:r>
            <a:endParaRPr lang="en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890D1C-DDF3-F745-92F5-735733DA4E4D}"/>
              </a:ext>
            </a:extLst>
          </p:cNvPr>
          <p:cNvCxnSpPr/>
          <p:nvPr/>
        </p:nvCxnSpPr>
        <p:spPr>
          <a:xfrm>
            <a:off x="6122616" y="794658"/>
            <a:ext cx="0" cy="542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different, various&#10;&#10;Description automatically generated">
            <a:extLst>
              <a:ext uri="{FF2B5EF4-FFF2-40B4-BE49-F238E27FC236}">
                <a16:creationId xmlns:a16="http://schemas.microsoft.com/office/drawing/2014/main" id="{A8F09373-0D6D-A542-A4DB-6147E0589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310" y="2078524"/>
            <a:ext cx="3671887" cy="3070769"/>
          </a:xfrm>
          <a:prstGeom prst="rect">
            <a:avLst/>
          </a:prstGeom>
        </p:spPr>
      </p:pic>
      <p:pic>
        <p:nvPicPr>
          <p:cNvPr id="11" name="Picture 10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49B55F98-A696-6944-B87F-A685FCAD5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49" y="2124591"/>
            <a:ext cx="3708264" cy="30478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B7CE8D-43ED-7C40-A3DB-FE6109C6A0BE}"/>
              </a:ext>
            </a:extLst>
          </p:cNvPr>
          <p:cNvSpPr/>
          <p:nvPr/>
        </p:nvSpPr>
        <p:spPr>
          <a:xfrm>
            <a:off x="7009500" y="989709"/>
            <a:ext cx="3305506" cy="32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CheXpert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</a:t>
            </a:r>
            <a:endParaRPr lang="en-B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143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52E58-903E-AD41-AAFF-5124C32775B1}"/>
              </a:ext>
            </a:extLst>
          </p:cNvPr>
          <p:cNvSpPr/>
          <p:nvPr/>
        </p:nvSpPr>
        <p:spPr>
          <a:xfrm>
            <a:off x="1824037" y="789543"/>
            <a:ext cx="854392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MR10"/>
              </a:rPr>
              <a:t>Objective</a:t>
            </a:r>
          </a:p>
          <a:p>
            <a:pPr algn="ctr"/>
            <a:r>
              <a:rPr lang="en-US" dirty="0">
                <a:latin typeface="CMR10"/>
              </a:rPr>
              <a:t>investigate potential benefit of LL on domain shift distribution</a:t>
            </a:r>
          </a:p>
          <a:p>
            <a:pPr algn="ctr"/>
            <a:endParaRPr lang="en-US" dirty="0">
              <a:latin typeface="CMR10"/>
            </a:endParaRPr>
          </a:p>
          <a:p>
            <a:pPr algn="ctr"/>
            <a:r>
              <a:rPr lang="en-US" b="1" dirty="0">
                <a:latin typeface="CMR10"/>
              </a:rPr>
              <a:t>How</a:t>
            </a:r>
          </a:p>
          <a:p>
            <a:pPr algn="ctr"/>
            <a:r>
              <a:rPr lang="en-US" dirty="0">
                <a:latin typeface="CMR10"/>
              </a:rPr>
              <a:t> network trained on Shenzhen and then on Stanford;</a:t>
            </a:r>
          </a:p>
          <a:p>
            <a:pPr algn="ctr"/>
            <a:endParaRPr lang="en-US" dirty="0">
              <a:latin typeface="CMR10"/>
            </a:endParaRPr>
          </a:p>
          <a:p>
            <a:pPr algn="ctr"/>
            <a:r>
              <a:rPr lang="en-US" dirty="0">
                <a:latin typeface="CMR10"/>
              </a:rPr>
              <a:t>Starting point </a:t>
            </a:r>
            <a:r>
              <a:rPr lang="en-US" dirty="0">
                <a:latin typeface="CMR10"/>
                <a:sym typeface="Wingdings" pitchFamily="2" charset="2"/>
              </a:rPr>
              <a:t> </a:t>
            </a:r>
            <a:r>
              <a:rPr lang="en-US" dirty="0">
                <a:latin typeface="CMR10"/>
              </a:rPr>
              <a:t>pre-trained DenseNet121 (</a:t>
            </a:r>
            <a:r>
              <a:rPr lang="en-US" dirty="0">
                <a:solidFill>
                  <a:srgbClr val="0000FF"/>
                </a:solidFill>
                <a:latin typeface="CMR10"/>
              </a:rPr>
              <a:t>Huang et al.</a:t>
            </a:r>
            <a:r>
              <a:rPr lang="en-US" dirty="0">
                <a:latin typeface="CMR10"/>
              </a:rPr>
              <a:t>, </a:t>
            </a:r>
            <a:r>
              <a:rPr lang="en-US" dirty="0">
                <a:solidFill>
                  <a:srgbClr val="0000FF"/>
                </a:solidFill>
                <a:latin typeface="CMR10"/>
              </a:rPr>
              <a:t>2018</a:t>
            </a:r>
            <a:r>
              <a:rPr lang="en-US" dirty="0">
                <a:latin typeface="CMR10"/>
              </a:rPr>
              <a:t>) </a:t>
            </a:r>
          </a:p>
          <a:p>
            <a:pPr algn="ctr"/>
            <a:r>
              <a:rPr lang="en-US" dirty="0">
                <a:latin typeface="CMR10"/>
              </a:rPr>
              <a:t>(commonly employed net in X-ray domain)</a:t>
            </a:r>
          </a:p>
          <a:p>
            <a:pPr algn="ctr"/>
            <a:endParaRPr lang="en-US" dirty="0">
              <a:latin typeface="CMR10"/>
            </a:endParaRPr>
          </a:p>
          <a:p>
            <a:pPr algn="ctr"/>
            <a:endParaRPr lang="en-US" dirty="0">
              <a:latin typeface="CMR10"/>
            </a:endParaRPr>
          </a:p>
          <a:p>
            <a:pPr algn="ctr"/>
            <a:r>
              <a:rPr lang="en-US" dirty="0"/>
              <a:t>last layers (FC part)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two linear layers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ReLU</a:t>
            </a:r>
            <a:r>
              <a:rPr lang="en-US" dirty="0"/>
              <a:t> and Sigmoid). Dropout 0.6.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Loss function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Binary cross entropy.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Optimization </a:t>
            </a:r>
            <a:r>
              <a:rPr lang="en-US" dirty="0">
                <a:sym typeface="Wingdings" pitchFamily="2" charset="2"/>
              </a:rPr>
              <a:t> SGD (</a:t>
            </a:r>
            <a:r>
              <a:rPr lang="en-US" dirty="0"/>
              <a:t>learning rate 0.01, mini-batch of 16).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all images rescaled to 224 × 224</a:t>
            </a:r>
          </a:p>
        </p:txBody>
      </p:sp>
    </p:spTree>
    <p:extLst>
      <p:ext uri="{BB962C8B-B14F-4D97-AF65-F5344CB8AC3E}">
        <p14:creationId xmlns:p14="http://schemas.microsoft.com/office/powerpoint/2010/main" val="233904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52E58-903E-AD41-AAFF-5124C32775B1}"/>
              </a:ext>
            </a:extLst>
          </p:cNvPr>
          <p:cNvSpPr/>
          <p:nvPr/>
        </p:nvSpPr>
        <p:spPr>
          <a:xfrm>
            <a:off x="1389475" y="1656442"/>
            <a:ext cx="94130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four strategies:</a:t>
            </a:r>
          </a:p>
          <a:p>
            <a:pPr algn="ctr"/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standard fine-tuning using second task only;</a:t>
            </a:r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fine-tuning using EWC “regularization term”; </a:t>
            </a:r>
            <a:br>
              <a:rPr lang="en-US" dirty="0"/>
            </a:br>
            <a:r>
              <a:rPr lang="en-US" sz="1200" dirty="0"/>
              <a:t>(forgetting impact of </a:t>
            </a:r>
            <a:r>
              <a:rPr lang="el-GR" sz="1200" dirty="0"/>
              <a:t>λ </a:t>
            </a:r>
            <a:r>
              <a:rPr lang="pt-BR" sz="1200" dirty="0"/>
              <a:t>= 0.7 </a:t>
            </a:r>
            <a:r>
              <a:rPr lang="pt-BR" sz="1200" dirty="0" err="1"/>
              <a:t>and</a:t>
            </a:r>
            <a:r>
              <a:rPr lang="pt-BR" sz="1200" dirty="0"/>
              <a:t> 10, </a:t>
            </a:r>
            <a:br>
              <a:rPr lang="pt-BR" sz="1200" dirty="0"/>
            </a:br>
            <a:r>
              <a:rPr lang="en-US" sz="1200" dirty="0"/>
              <a:t>empirical Fisher matrix calculated over first task</a:t>
            </a:r>
            <a:endParaRPr lang="en-US" dirty="0"/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ELLA</a:t>
            </a:r>
            <a:r>
              <a:rPr lang="pt-BR" dirty="0"/>
              <a:t>;</a:t>
            </a:r>
            <a:endParaRPr lang="pt-BR" dirty="0">
              <a:solidFill>
                <a:srgbClr val="FF0000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pt-BR" dirty="0"/>
          </a:p>
          <a:p>
            <a:pPr marL="342900" indent="-342900" algn="ctr">
              <a:buFont typeface="+mj-lt"/>
              <a:buAutoNum type="arabicPeriod"/>
            </a:pPr>
            <a:r>
              <a:rPr lang="pt-BR" dirty="0" err="1"/>
              <a:t>One-class</a:t>
            </a:r>
            <a:r>
              <a:rPr lang="pt-BR" dirty="0"/>
              <a:t> SVM;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 algn="ctr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9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952E58-903E-AD41-AAFF-5124C32775B1}"/>
              </a:ext>
            </a:extLst>
          </p:cNvPr>
          <p:cNvSpPr/>
          <p:nvPr/>
        </p:nvSpPr>
        <p:spPr>
          <a:xfrm>
            <a:off x="1389475" y="1656442"/>
            <a:ext cx="94130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four strategies:</a:t>
            </a:r>
          </a:p>
          <a:p>
            <a:pPr algn="ctr"/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standard fine-tuning using second task only;</a:t>
            </a:r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fine-tuning using EWC “regularization term”; </a:t>
            </a:r>
            <a:br>
              <a:rPr lang="en-US" dirty="0"/>
            </a:br>
            <a:r>
              <a:rPr lang="en-US" sz="1200" dirty="0"/>
              <a:t>(forgetting impact of </a:t>
            </a:r>
            <a:r>
              <a:rPr lang="el-GR" sz="1200" dirty="0"/>
              <a:t>λ </a:t>
            </a:r>
            <a:r>
              <a:rPr lang="pt-BR" sz="1200" dirty="0"/>
              <a:t>= 0.7 </a:t>
            </a:r>
            <a:r>
              <a:rPr lang="pt-BR" sz="1200" dirty="0" err="1"/>
              <a:t>and</a:t>
            </a:r>
            <a:r>
              <a:rPr lang="pt-BR" sz="1200" dirty="0"/>
              <a:t> 10, </a:t>
            </a:r>
            <a:br>
              <a:rPr lang="pt-BR" sz="1200" dirty="0"/>
            </a:br>
            <a:r>
              <a:rPr lang="en-US" sz="1200" dirty="0"/>
              <a:t>empirical Fisher matrix calculated over first task</a:t>
            </a:r>
            <a:endParaRPr lang="en-US" dirty="0"/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ELLA</a:t>
            </a:r>
            <a:r>
              <a:rPr lang="pt-BR" dirty="0"/>
              <a:t>; </a:t>
            </a:r>
            <a:r>
              <a:rPr lang="pt-BR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pt-BR" dirty="0">
              <a:solidFill>
                <a:srgbClr val="FF0000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pt-BR" dirty="0"/>
          </a:p>
          <a:p>
            <a:pPr marL="342900" indent="-342900" algn="ctr">
              <a:buFont typeface="+mj-lt"/>
              <a:buAutoNum type="arabicPeriod"/>
            </a:pPr>
            <a:r>
              <a:rPr lang="pt-BR" dirty="0" err="1"/>
              <a:t>One-class</a:t>
            </a:r>
            <a:r>
              <a:rPr lang="pt-BR" dirty="0"/>
              <a:t> SVM; </a:t>
            </a:r>
            <a:r>
              <a:rPr lang="pt-BR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 algn="ctr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37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5C2919-B227-BD44-9F43-59A3D4A1B74E}"/>
              </a:ext>
            </a:extLst>
          </p:cNvPr>
          <p:cNvSpPr/>
          <p:nvPr/>
        </p:nvSpPr>
        <p:spPr>
          <a:xfrm>
            <a:off x="1389475" y="2262084"/>
            <a:ext cx="94130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/>
              <a:t>Task</a:t>
            </a:r>
            <a:r>
              <a:rPr lang="pt-BR" dirty="0"/>
              <a:t> 1 </a:t>
            </a:r>
            <a:r>
              <a:rPr lang="pt-BR" dirty="0">
                <a:sym typeface="Wingdings" pitchFamily="2" charset="2"/>
              </a:rPr>
              <a:t> Montgomery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</a:p>
          <a:p>
            <a:pPr algn="ctr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pt-BR" dirty="0" err="1"/>
              <a:t>Task</a:t>
            </a:r>
            <a:r>
              <a:rPr lang="pt-BR" dirty="0"/>
              <a:t> 2 </a:t>
            </a:r>
            <a:r>
              <a:rPr lang="pt-BR" dirty="0">
                <a:sym typeface="Wingdings" pitchFamily="2" charset="2"/>
              </a:rPr>
              <a:t>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endParaRPr lang="en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pt-BR" dirty="0" err="1"/>
              <a:t>Task</a:t>
            </a:r>
            <a:r>
              <a:rPr lang="pt-BR" dirty="0"/>
              <a:t> 3 </a:t>
            </a:r>
            <a:r>
              <a:rPr lang="pt-BR" dirty="0">
                <a:sym typeface="Wingdings" pitchFamily="2" charset="2"/>
              </a:rPr>
              <a:t>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0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498" y="1963882"/>
            <a:ext cx="9537403" cy="2400300"/>
          </a:xfrm>
        </p:spPr>
        <p:txBody>
          <a:bodyPr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Elastic Weight Consolidation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/>
              <a:t>DenseNet</a:t>
            </a:r>
            <a:endParaRPr lang="en-US" sz="18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Datasets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Methodology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Results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3833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5C2919-B227-BD44-9F43-59A3D4A1B74E}"/>
              </a:ext>
            </a:extLst>
          </p:cNvPr>
          <p:cNvSpPr/>
          <p:nvPr/>
        </p:nvSpPr>
        <p:spPr>
          <a:xfrm>
            <a:off x="1389475" y="2228671"/>
            <a:ext cx="9413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/>
              <a:t>Task</a:t>
            </a:r>
            <a:r>
              <a:rPr lang="pt-BR" dirty="0"/>
              <a:t> 2 </a:t>
            </a:r>
            <a:r>
              <a:rPr lang="pt-BR" dirty="0">
                <a:sym typeface="Wingdings" pitchFamily="2" charset="2"/>
              </a:rPr>
              <a:t>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endParaRPr lang="en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pt-BR" dirty="0" err="1"/>
              <a:t>Task</a:t>
            </a:r>
            <a:r>
              <a:rPr lang="pt-BR" dirty="0"/>
              <a:t> 3 </a:t>
            </a:r>
            <a:r>
              <a:rPr lang="pt-BR" dirty="0">
                <a:sym typeface="Wingdings" pitchFamily="2" charset="2"/>
              </a:rPr>
              <a:t>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AB2EDE5-3F1E-3D4A-B05D-57BC64B0DB89}"/>
              </a:ext>
            </a:extLst>
          </p:cNvPr>
          <p:cNvSpPr txBox="1"/>
          <p:nvPr/>
        </p:nvSpPr>
        <p:spPr>
          <a:xfrm>
            <a:off x="210283" y="957262"/>
            <a:ext cx="12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 only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EF549CE-FEA4-2849-88FD-208D3D523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79" y="265287"/>
            <a:ext cx="3873384" cy="3608777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ACF7225-C5FF-C149-BC0F-E3190B1F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136" y="447811"/>
            <a:ext cx="3710719" cy="3537876"/>
          </a:xfrm>
          <a:prstGeom prst="rect">
            <a:avLst/>
          </a:prstGeom>
        </p:spPr>
      </p:pic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A843BA83-4DAB-1C45-8A3C-2B123C165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195" y="3973474"/>
            <a:ext cx="3179606" cy="3023383"/>
          </a:xfrm>
          <a:prstGeom prst="rect">
            <a:avLst/>
          </a:prstGeom>
        </p:spPr>
      </p:pic>
      <p:pic>
        <p:nvPicPr>
          <p:cNvPr id="17" name="Picture 16" descr="Chart, surface chart&#10;&#10;Description automatically generated">
            <a:extLst>
              <a:ext uri="{FF2B5EF4-FFF2-40B4-BE49-F238E27FC236}">
                <a16:creationId xmlns:a16="http://schemas.microsoft.com/office/drawing/2014/main" id="{ECA6A58B-C488-4647-8D71-5C3436CC8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35" y="4135270"/>
            <a:ext cx="2896519" cy="26997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4B55C1-916F-A349-A874-38A3C3D42F79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B627177-67FA-9942-AE5C-AD5C3EE6F437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4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AB01EE-2E36-1346-A23E-487B4B795115}"/>
              </a:ext>
            </a:extLst>
          </p:cNvPr>
          <p:cNvSpPr txBox="1"/>
          <p:nvPr/>
        </p:nvSpPr>
        <p:spPr>
          <a:xfrm>
            <a:off x="210283" y="957262"/>
            <a:ext cx="1767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 </a:t>
            </a:r>
            <a:r>
              <a:rPr lang="en-US" dirty="0">
                <a:sym typeface="Wingdings" pitchFamily="2" charset="2"/>
              </a:rPr>
              <a:t> task 2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5DADB-D928-5842-A849-5273D35B0C51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0A7A6C51-0C0A-0F4C-9A69-1891100F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72" y="222468"/>
            <a:ext cx="5009387" cy="4657725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8052F68C-DB3E-7C40-8CE9-DC72C55F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089" y="66675"/>
            <a:ext cx="4517180" cy="4200525"/>
          </a:xfrm>
          <a:prstGeom prst="rect">
            <a:avLst/>
          </a:prstGeom>
        </p:spPr>
      </p:pic>
      <p:pic>
        <p:nvPicPr>
          <p:cNvPr id="29" name="Picture 28" descr="Chart, surface chart&#10;&#10;Description automatically generated">
            <a:extLst>
              <a:ext uri="{FF2B5EF4-FFF2-40B4-BE49-F238E27FC236}">
                <a16:creationId xmlns:a16="http://schemas.microsoft.com/office/drawing/2014/main" id="{AF48E411-B69C-5B4A-BF5A-0A99490A0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28" y="3433762"/>
            <a:ext cx="4072799" cy="3857522"/>
          </a:xfrm>
          <a:prstGeom prst="rect">
            <a:avLst/>
          </a:prstGeom>
        </p:spPr>
      </p:pic>
      <p:pic>
        <p:nvPicPr>
          <p:cNvPr id="31" name="Picture 30" descr="Chart, line chart, surface chart&#10;&#10;Description automatically generated">
            <a:extLst>
              <a:ext uri="{FF2B5EF4-FFF2-40B4-BE49-F238E27FC236}">
                <a16:creationId xmlns:a16="http://schemas.microsoft.com/office/drawing/2014/main" id="{8B65573B-25AD-3B43-8AC7-E12F62468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318" y="2758934"/>
            <a:ext cx="4517180" cy="4309194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BD23FCB7-C845-5644-9C2F-6B26648FFCD2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16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AB01EE-2E36-1346-A23E-487B4B795115}"/>
              </a:ext>
            </a:extLst>
          </p:cNvPr>
          <p:cNvSpPr txBox="1"/>
          <p:nvPr/>
        </p:nvSpPr>
        <p:spPr>
          <a:xfrm>
            <a:off x="210283" y="957262"/>
            <a:ext cx="1884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 </a:t>
            </a:r>
            <a:r>
              <a:rPr lang="en-US" dirty="0">
                <a:sym typeface="Wingdings" pitchFamily="2" charset="2"/>
              </a:rPr>
              <a:t> task 2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0.7</a:t>
            </a:r>
            <a:endParaRPr lang="en-US" dirty="0"/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1AFE04B5-7063-D54E-BD0C-427D9FD8D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49" y="3248526"/>
            <a:ext cx="3835756" cy="3609474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DC3F4AFF-3CB5-2544-B6B4-33BECD74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49" y="265287"/>
            <a:ext cx="3407719" cy="3248526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0B16D912-D1AC-6047-BE27-0797FED03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19" y="3429000"/>
            <a:ext cx="3520750" cy="3336256"/>
          </a:xfrm>
          <a:prstGeom prst="rect">
            <a:avLst/>
          </a:prstGeom>
        </p:spPr>
      </p:pic>
      <p:pic>
        <p:nvPicPr>
          <p:cNvPr id="22" name="Picture 21" descr="Chart, line chart, surface chart&#10;&#10;Description automatically generated">
            <a:extLst>
              <a:ext uri="{FF2B5EF4-FFF2-40B4-BE49-F238E27FC236}">
                <a16:creationId xmlns:a16="http://schemas.microsoft.com/office/drawing/2014/main" id="{34329B3A-E474-4D4B-92ED-D4E828AC9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141" y="222601"/>
            <a:ext cx="3407719" cy="32063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AC5DADB-D928-5842-A849-5273D35B0C51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43A354D-DF68-EB4E-851F-4DC17393781F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980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23FCFF-CE89-BD4A-AA27-AFE19F5E754C}"/>
              </a:ext>
            </a:extLst>
          </p:cNvPr>
          <p:cNvSpPr txBox="1"/>
          <p:nvPr/>
        </p:nvSpPr>
        <p:spPr>
          <a:xfrm>
            <a:off x="210283" y="957262"/>
            <a:ext cx="1826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 </a:t>
            </a:r>
            <a:r>
              <a:rPr lang="en-US" dirty="0">
                <a:sym typeface="Wingdings" pitchFamily="2" charset="2"/>
              </a:rPr>
              <a:t> task 2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10</a:t>
            </a:r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C0B6CDA-49AE-8F46-8738-BCB219D0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77" y="530575"/>
            <a:ext cx="4239481" cy="4030579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1641A90-2A4E-D14D-A65F-4C5448E5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83" y="159485"/>
            <a:ext cx="3863957" cy="3640607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53ECE1C-0336-DD47-8D5F-2E7A217C1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453" y="3429001"/>
            <a:ext cx="3672041" cy="3428999"/>
          </a:xfrm>
          <a:prstGeom prst="rect">
            <a:avLst/>
          </a:prstGeom>
        </p:spPr>
      </p:pic>
      <p:pic>
        <p:nvPicPr>
          <p:cNvPr id="18" name="Picture 17" descr="Chart, line chart, surface chart&#10;&#10;Description automatically generated">
            <a:extLst>
              <a:ext uri="{FF2B5EF4-FFF2-40B4-BE49-F238E27FC236}">
                <a16:creationId xmlns:a16="http://schemas.microsoft.com/office/drawing/2014/main" id="{4169C2F9-4D0C-1644-A464-2871D34A5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079" y="3429000"/>
            <a:ext cx="3772509" cy="35493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52CC2F-6976-F548-B3C3-F3F09D023DB3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2A26B5F-26FA-0942-BBB3-6BF4D7E47703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66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AB2EDE5-3F1E-3D4A-B05D-57BC64B0DB89}"/>
              </a:ext>
            </a:extLst>
          </p:cNvPr>
          <p:cNvSpPr txBox="1"/>
          <p:nvPr/>
        </p:nvSpPr>
        <p:spPr>
          <a:xfrm>
            <a:off x="210283" y="957262"/>
            <a:ext cx="12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only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F533B63-29C9-AB46-B7BE-DA3AA4C9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81" y="730598"/>
            <a:ext cx="4953272" cy="458769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905407B-5AA4-BA4E-966E-5F7F47777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928" y="730598"/>
            <a:ext cx="5147082" cy="4915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CFD21E-8B99-FF4F-BBD6-EECFE4E1E954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594828-941D-6645-971F-2924FABFCB30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BB454CE-C057-EB4B-8ED9-F69C31670A9A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00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AB2EDE5-3F1E-3D4A-B05D-57BC64B0DB89}"/>
              </a:ext>
            </a:extLst>
          </p:cNvPr>
          <p:cNvSpPr txBox="1"/>
          <p:nvPr/>
        </p:nvSpPr>
        <p:spPr>
          <a:xfrm>
            <a:off x="210283" y="957262"/>
            <a:ext cx="12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only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14C224C-A978-7B44-8B2F-B0A3464B1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55" y="957262"/>
            <a:ext cx="5021669" cy="4808761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700120E-3B66-0C43-8A17-1736D172E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99" y="1244589"/>
            <a:ext cx="4468971" cy="4234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CFD21E-8B99-FF4F-BBD6-EECFE4E1E954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594828-941D-6645-971F-2924FABFCB30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BB454CE-C057-EB4B-8ED9-F69C31670A9A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36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Results - EWC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2EDE5-3F1E-3D4A-B05D-57BC64B0DB89}"/>
              </a:ext>
            </a:extLst>
          </p:cNvPr>
          <p:cNvSpPr txBox="1"/>
          <p:nvPr/>
        </p:nvSpPr>
        <p:spPr>
          <a:xfrm>
            <a:off x="2210953" y="530575"/>
            <a:ext cx="12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only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A980EB-5CC3-6A40-B529-F02E9F931455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099FE-1A46-8E40-BC48-81B449CB03F5}"/>
              </a:ext>
            </a:extLst>
          </p:cNvPr>
          <p:cNvSpPr txBox="1"/>
          <p:nvPr/>
        </p:nvSpPr>
        <p:spPr>
          <a:xfrm>
            <a:off x="8380322" y="347197"/>
            <a:ext cx="170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</a:t>
            </a:r>
            <a:r>
              <a:rPr lang="en-US" dirty="0">
                <a:sym typeface="Wingdings" pitchFamily="2" charset="2"/>
              </a:rPr>
              <a:t> task 3</a:t>
            </a:r>
            <a:br>
              <a:rPr lang="en-US" dirty="0">
                <a:sym typeface="Wingdings" pitchFamily="2" charset="2"/>
              </a:rPr>
            </a:br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</a:t>
            </a:r>
            <a:endParaRPr lang="en-US" dirty="0"/>
          </a:p>
        </p:txBody>
      </p:sp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D44F2F79-ED46-9042-A2A3-550096990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31"/>
          <a:stretch/>
        </p:blipFill>
        <p:spPr>
          <a:xfrm>
            <a:off x="6829783" y="1340725"/>
            <a:ext cx="4810520" cy="226380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891D294-3C3C-1643-92CD-D41407983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66"/>
          <a:stretch/>
        </p:blipFill>
        <p:spPr>
          <a:xfrm>
            <a:off x="6951831" y="4095626"/>
            <a:ext cx="4639599" cy="2263801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4135EB9E-4935-CF4E-B82A-37FAEF8378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40"/>
          <a:stretch/>
        </p:blipFill>
        <p:spPr>
          <a:xfrm>
            <a:off x="932759" y="1252159"/>
            <a:ext cx="5021669" cy="244093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40A728D-56BB-FE4A-A53C-69D9B80AC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137"/>
          <a:stretch/>
        </p:blipFill>
        <p:spPr>
          <a:xfrm>
            <a:off x="1032468" y="3899520"/>
            <a:ext cx="4770964" cy="22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13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Results - EWC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2EDE5-3F1E-3D4A-B05D-57BC64B0DB89}"/>
              </a:ext>
            </a:extLst>
          </p:cNvPr>
          <p:cNvSpPr txBox="1"/>
          <p:nvPr/>
        </p:nvSpPr>
        <p:spPr>
          <a:xfrm>
            <a:off x="2210953" y="530575"/>
            <a:ext cx="12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only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A980EB-5CC3-6A40-B529-F02E9F931455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099FE-1A46-8E40-BC48-81B449CB03F5}"/>
              </a:ext>
            </a:extLst>
          </p:cNvPr>
          <p:cNvSpPr txBox="1"/>
          <p:nvPr/>
        </p:nvSpPr>
        <p:spPr>
          <a:xfrm>
            <a:off x="8380322" y="347197"/>
            <a:ext cx="188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</a:t>
            </a:r>
            <a:r>
              <a:rPr lang="en-US" dirty="0">
                <a:sym typeface="Wingdings" pitchFamily="2" charset="2"/>
              </a:rPr>
              <a:t> task 3</a:t>
            </a:r>
            <a:br>
              <a:rPr lang="en-US" dirty="0">
                <a:sym typeface="Wingdings" pitchFamily="2" charset="2"/>
              </a:rPr>
            </a:br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0.7</a:t>
            </a:r>
            <a:endParaRPr lang="en-US" dirty="0"/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4135EB9E-4935-CF4E-B82A-37FAEF837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0"/>
          <a:stretch/>
        </p:blipFill>
        <p:spPr>
          <a:xfrm>
            <a:off x="932759" y="1252159"/>
            <a:ext cx="5021669" cy="244093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40A728D-56BB-FE4A-A53C-69D9B80AC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37"/>
          <a:stretch/>
        </p:blipFill>
        <p:spPr>
          <a:xfrm>
            <a:off x="1032468" y="3899520"/>
            <a:ext cx="4770964" cy="2299135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407A61FE-98DF-C145-89EA-4110E00572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521"/>
          <a:stretch/>
        </p:blipFill>
        <p:spPr>
          <a:xfrm>
            <a:off x="6864473" y="1340725"/>
            <a:ext cx="4605598" cy="215537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3F8FDE09-EFAD-F948-A0C0-3BD989DD01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962"/>
          <a:stretch/>
        </p:blipFill>
        <p:spPr>
          <a:xfrm>
            <a:off x="6811674" y="3899520"/>
            <a:ext cx="4620894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23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Results - EWC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2EDE5-3F1E-3D4A-B05D-57BC64B0DB89}"/>
              </a:ext>
            </a:extLst>
          </p:cNvPr>
          <p:cNvSpPr txBox="1"/>
          <p:nvPr/>
        </p:nvSpPr>
        <p:spPr>
          <a:xfrm>
            <a:off x="2210953" y="530575"/>
            <a:ext cx="12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only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A980EB-5CC3-6A40-B529-F02E9F931455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099FE-1A46-8E40-BC48-81B449CB03F5}"/>
              </a:ext>
            </a:extLst>
          </p:cNvPr>
          <p:cNvSpPr txBox="1"/>
          <p:nvPr/>
        </p:nvSpPr>
        <p:spPr>
          <a:xfrm>
            <a:off x="8380322" y="347197"/>
            <a:ext cx="182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</a:t>
            </a:r>
            <a:r>
              <a:rPr lang="en-US" dirty="0">
                <a:sym typeface="Wingdings" pitchFamily="2" charset="2"/>
              </a:rPr>
              <a:t> task 3</a:t>
            </a:r>
            <a:br>
              <a:rPr lang="en-US" dirty="0">
                <a:sym typeface="Wingdings" pitchFamily="2" charset="2"/>
              </a:rPr>
            </a:br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10</a:t>
            </a:r>
            <a:endParaRPr lang="en-US" dirty="0"/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4135EB9E-4935-CF4E-B82A-37FAEF837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0"/>
          <a:stretch/>
        </p:blipFill>
        <p:spPr>
          <a:xfrm>
            <a:off x="932759" y="1252159"/>
            <a:ext cx="5021669" cy="244093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40A728D-56BB-FE4A-A53C-69D9B80AC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37"/>
          <a:stretch/>
        </p:blipFill>
        <p:spPr>
          <a:xfrm>
            <a:off x="1032468" y="3899520"/>
            <a:ext cx="4770964" cy="2299135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8C5CA251-549C-B040-BA8E-8273CC7D0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83"/>
          <a:stretch/>
        </p:blipFill>
        <p:spPr>
          <a:xfrm>
            <a:off x="6559774" y="1249767"/>
            <a:ext cx="5205934" cy="2443324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349291A9-F83C-F64D-ACC9-CD69A1FCBB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309"/>
          <a:stretch/>
        </p:blipFill>
        <p:spPr>
          <a:xfrm>
            <a:off x="6721580" y="3949330"/>
            <a:ext cx="4770996" cy="22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1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28822F-B2AD-924F-9394-81601A232B1C}"/>
              </a:ext>
            </a:extLst>
          </p:cNvPr>
          <p:cNvSpPr/>
          <p:nvPr/>
        </p:nvSpPr>
        <p:spPr>
          <a:xfrm>
            <a:off x="5134550" y="376686"/>
            <a:ext cx="1922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Kirkpatrick et al. </a:t>
            </a:r>
            <a:r>
              <a:rPr lang="en-US" sz="1400" dirty="0">
                <a:latin typeface="ACaslonPro-Regular-Identity-H"/>
              </a:rPr>
              <a:t>[</a:t>
            </a:r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2017</a:t>
            </a:r>
            <a:r>
              <a:rPr lang="en-US" sz="1400" dirty="0">
                <a:latin typeface="ACaslonPro-Regular-Identity-H"/>
              </a:rPr>
              <a:t>] 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745E87-0414-3943-9C73-1B6CC01F7CEF}"/>
              </a:ext>
            </a:extLst>
          </p:cNvPr>
          <p:cNvSpPr/>
          <p:nvPr/>
        </p:nvSpPr>
        <p:spPr>
          <a:xfrm>
            <a:off x="1460204" y="893981"/>
            <a:ext cx="9271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CaslonPro-Regular-Identity-H"/>
              </a:rPr>
              <a:t>The idea:</a:t>
            </a:r>
            <a:br>
              <a:rPr lang="en-US" dirty="0">
                <a:latin typeface="ACaslonPro-Regular-Identity-H"/>
              </a:rPr>
            </a:br>
            <a:r>
              <a:rPr lang="en-US" dirty="0">
                <a:latin typeface="ACaslonPro-Regular-Identity-H"/>
              </a:rPr>
              <a:t>inspired by human brain in which synaptic consolidation enables continual learning by reducing the plasticity of synapses related to previous learned tasks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26CBAB-6226-F241-A3DB-66A57E498AB2}"/>
              </a:ext>
            </a:extLst>
          </p:cNvPr>
          <p:cNvSpPr/>
          <p:nvPr/>
        </p:nvSpPr>
        <p:spPr>
          <a:xfrm>
            <a:off x="1174895" y="2172837"/>
            <a:ext cx="9842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CaslonPro-Regular-Identity-H"/>
              </a:rPr>
              <a:t>plasticity of weights closely related to previous tasks </a:t>
            </a:r>
            <a:r>
              <a:rPr lang="en-US" dirty="0">
                <a:latin typeface="ACaslonPro-Regular-Identity-H"/>
                <a:sym typeface="Wingdings" pitchFamily="2" charset="2"/>
              </a:rPr>
              <a:t></a:t>
            </a:r>
            <a:r>
              <a:rPr lang="en-US" dirty="0">
                <a:latin typeface="ACaslonPro-Regular-Identity-H"/>
              </a:rPr>
              <a:t> more prone to cause catastrophic forgetting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A7CDF38-D01E-C24E-A7E2-797DACA5AB97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Elastic Weight Consolidation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4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AB01EE-2E36-1346-A23E-487B4B795115}"/>
              </a:ext>
            </a:extLst>
          </p:cNvPr>
          <p:cNvSpPr txBox="1"/>
          <p:nvPr/>
        </p:nvSpPr>
        <p:spPr>
          <a:xfrm>
            <a:off x="210283" y="957262"/>
            <a:ext cx="1709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</a:t>
            </a:r>
            <a:r>
              <a:rPr lang="en-US" dirty="0">
                <a:sym typeface="Wingdings" pitchFamily="2" charset="2"/>
              </a:rPr>
              <a:t> task 3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5DADB-D928-5842-A849-5273D35B0C51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EF92B44-91E3-C64B-88EF-F7DFFB2F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05" y="0"/>
            <a:ext cx="3789661" cy="361158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E3969E2-D5AB-D74C-9CE2-BF4E49E8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33" y="-506333"/>
            <a:ext cx="4916384" cy="4624251"/>
          </a:xfrm>
          <a:prstGeom prst="rect">
            <a:avLst/>
          </a:prstGeom>
        </p:spPr>
      </p:pic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7B296DEE-69C0-4145-8AA7-C4374FEB1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827" y="3240642"/>
            <a:ext cx="3574016" cy="3345777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779C517-914E-6044-B01C-606180BFC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480" y="3429000"/>
            <a:ext cx="3447029" cy="32510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60C342-29DF-6840-8009-0E65893BB823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192740E-EA3E-6646-B26D-FCD4CB69BDE8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84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AB01EE-2E36-1346-A23E-487B4B795115}"/>
              </a:ext>
            </a:extLst>
          </p:cNvPr>
          <p:cNvSpPr txBox="1"/>
          <p:nvPr/>
        </p:nvSpPr>
        <p:spPr>
          <a:xfrm>
            <a:off x="210283" y="957262"/>
            <a:ext cx="1884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</a:t>
            </a:r>
            <a:r>
              <a:rPr lang="en-US" dirty="0">
                <a:sym typeface="Wingdings" pitchFamily="2" charset="2"/>
              </a:rPr>
              <a:t> task 3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0.7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5DADB-D928-5842-A849-5273D35B0C51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9E11B0F-51C1-1D4D-ACE5-D77F4D48D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190" y="342137"/>
            <a:ext cx="4159485" cy="3925063"/>
          </a:xfrm>
          <a:prstGeom prst="rect">
            <a:avLst/>
          </a:prstGeom>
        </p:spPr>
      </p:pic>
      <p:pic>
        <p:nvPicPr>
          <p:cNvPr id="6" name="Picture 5" descr="Chart, line chart, surface chart&#10;&#10;Description automatically generated">
            <a:extLst>
              <a:ext uri="{FF2B5EF4-FFF2-40B4-BE49-F238E27FC236}">
                <a16:creationId xmlns:a16="http://schemas.microsoft.com/office/drawing/2014/main" id="{348EB98C-06F7-0744-B6E8-B9132203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522" y="0"/>
            <a:ext cx="3635375" cy="3429000"/>
          </a:xfrm>
          <a:prstGeom prst="rect">
            <a:avLst/>
          </a:prstGeom>
        </p:spPr>
      </p:pic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1AEBBD52-88EB-FE4A-9E1E-2B4E79EAA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602" y="2501900"/>
            <a:ext cx="4605598" cy="4356100"/>
          </a:xfrm>
          <a:prstGeom prst="rect">
            <a:avLst/>
          </a:prstGeom>
        </p:spPr>
      </p:pic>
      <p:pic>
        <p:nvPicPr>
          <p:cNvPr id="15" name="Picture 14" descr="Chart, surface chart&#10;&#10;Description automatically generated">
            <a:extLst>
              <a:ext uri="{FF2B5EF4-FFF2-40B4-BE49-F238E27FC236}">
                <a16:creationId xmlns:a16="http://schemas.microsoft.com/office/drawing/2014/main" id="{8A75779D-96DC-D347-A232-6557C94E2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00" y="3594742"/>
            <a:ext cx="3500678" cy="326325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105056-8A3F-0C44-B5ED-15D68911B24F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D776826-F312-F641-9F23-4AFFE7D44100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4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AB01EE-2E36-1346-A23E-487B4B795115}"/>
              </a:ext>
            </a:extLst>
          </p:cNvPr>
          <p:cNvSpPr txBox="1"/>
          <p:nvPr/>
        </p:nvSpPr>
        <p:spPr>
          <a:xfrm>
            <a:off x="210283" y="957262"/>
            <a:ext cx="1826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</a:t>
            </a:r>
            <a:r>
              <a:rPr lang="en-US" dirty="0">
                <a:sym typeface="Wingdings" pitchFamily="2" charset="2"/>
              </a:rPr>
              <a:t> task 3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10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5DADB-D928-5842-A849-5273D35B0C51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50C3DF7-DF43-A140-9982-FCD13F62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873" y="0"/>
            <a:ext cx="4655497" cy="4402183"/>
          </a:xfrm>
          <a:prstGeom prst="rect">
            <a:avLst/>
          </a:prstGeom>
        </p:spPr>
      </p:pic>
      <p:pic>
        <p:nvPicPr>
          <p:cNvPr id="6" name="Picture 5" descr="Chart, line chart, surface chart&#10;&#10;Description automatically generated">
            <a:extLst>
              <a:ext uri="{FF2B5EF4-FFF2-40B4-BE49-F238E27FC236}">
                <a16:creationId xmlns:a16="http://schemas.microsoft.com/office/drawing/2014/main" id="{B2A73645-37C6-714D-B491-F0904B09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971" y="-8444"/>
            <a:ext cx="4052947" cy="3778072"/>
          </a:xfrm>
          <a:prstGeom prst="rect">
            <a:avLst/>
          </a:prstGeom>
        </p:spPr>
      </p:pic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C5702676-8DC6-864C-873F-09F1268C5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553" y="3099928"/>
            <a:ext cx="4061047" cy="3758071"/>
          </a:xfrm>
          <a:prstGeom prst="rect">
            <a:avLst/>
          </a:prstGeom>
        </p:spPr>
      </p:pic>
      <p:pic>
        <p:nvPicPr>
          <p:cNvPr id="15" name="Picture 14" descr="Chart, surface chart&#10;&#10;Description automatically generated">
            <a:extLst>
              <a:ext uri="{FF2B5EF4-FFF2-40B4-BE49-F238E27FC236}">
                <a16:creationId xmlns:a16="http://schemas.microsoft.com/office/drawing/2014/main" id="{3A96A24E-E5D4-B74D-B938-82A1CC2AF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422" y="3029513"/>
            <a:ext cx="4101286" cy="3898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01D955-24BE-C743-8EAD-0AE2E877433A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F1507A1-3174-BB4E-AD98-3D7289D60612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39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14F72D-4FDB-E746-9A1B-2C70ABDFCE07}"/>
              </a:ext>
            </a:extLst>
          </p:cNvPr>
          <p:cNvSpPr txBox="1"/>
          <p:nvPr/>
        </p:nvSpPr>
        <p:spPr>
          <a:xfrm>
            <a:off x="210283" y="957262"/>
            <a:ext cx="1709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</a:t>
            </a:r>
            <a:r>
              <a:rPr lang="en-US" dirty="0">
                <a:sym typeface="Wingdings" pitchFamily="2" charset="2"/>
              </a:rPr>
              <a:t> task 1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4B290-76FD-1941-91A1-1D61BFFA803B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pic>
        <p:nvPicPr>
          <p:cNvPr id="14" name="Picture 13" descr="Chart, line chart, surface chart&#10;&#10;Description automatically generated">
            <a:extLst>
              <a:ext uri="{FF2B5EF4-FFF2-40B4-BE49-F238E27FC236}">
                <a16:creationId xmlns:a16="http://schemas.microsoft.com/office/drawing/2014/main" id="{58CBD392-7578-3045-BDB8-C17DE5F7E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631376"/>
            <a:ext cx="4233495" cy="3958989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B2AA4E3-7FC3-D345-9C0D-5DA840F94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992" y="265287"/>
            <a:ext cx="3275024" cy="3071812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E65E2C2F-824F-7D4A-BD03-E0C3D9D9C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479" y="3950088"/>
            <a:ext cx="3125449" cy="2907911"/>
          </a:xfrm>
          <a:prstGeom prst="rect">
            <a:avLst/>
          </a:prstGeom>
        </p:spPr>
      </p:pic>
      <p:pic>
        <p:nvPicPr>
          <p:cNvPr id="20" name="Picture 19" descr="Chart, surface chart&#10;&#10;Description automatically generated">
            <a:extLst>
              <a:ext uri="{FF2B5EF4-FFF2-40B4-BE49-F238E27FC236}">
                <a16:creationId xmlns:a16="http://schemas.microsoft.com/office/drawing/2014/main" id="{132A0E79-6DF8-5841-89E4-3B371FEAF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073" y="2695015"/>
            <a:ext cx="4429925" cy="4162985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14EA4E3E-7A54-E14C-BEF0-875A755750AF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32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14F72D-4FDB-E746-9A1B-2C70ABDFCE07}"/>
              </a:ext>
            </a:extLst>
          </p:cNvPr>
          <p:cNvSpPr txBox="1"/>
          <p:nvPr/>
        </p:nvSpPr>
        <p:spPr>
          <a:xfrm>
            <a:off x="210283" y="957262"/>
            <a:ext cx="1884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</a:t>
            </a:r>
            <a:r>
              <a:rPr lang="en-US" dirty="0">
                <a:sym typeface="Wingdings" pitchFamily="2" charset="2"/>
              </a:rPr>
              <a:t> task 1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0.7</a:t>
            </a:r>
            <a:endParaRPr lang="en-US" dirty="0"/>
          </a:p>
        </p:txBody>
      </p:sp>
      <p:pic>
        <p:nvPicPr>
          <p:cNvPr id="5" name="Picture 4" descr="Chart, line chart, surface chart&#10;&#10;Description automatically generated">
            <a:extLst>
              <a:ext uri="{FF2B5EF4-FFF2-40B4-BE49-F238E27FC236}">
                <a16:creationId xmlns:a16="http://schemas.microsoft.com/office/drawing/2014/main" id="{22671CB5-0281-E64E-8937-65034839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01" y="581803"/>
            <a:ext cx="3220761" cy="300789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9DC782B-C904-3D49-A578-2F490E425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57" y="265287"/>
            <a:ext cx="3620941" cy="3429000"/>
          </a:xfrm>
          <a:prstGeom prst="rect">
            <a:avLst/>
          </a:prstGeom>
        </p:spPr>
      </p:pic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1E1ACF9D-2E5A-A145-A3BB-5E6AF0983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453" y="3876043"/>
            <a:ext cx="3620941" cy="3403062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5FD7FEC5-1009-0641-9002-7A68CEEE9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76043"/>
            <a:ext cx="3341882" cy="3163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A4B290-76FD-1941-91A1-1D61BFFA803B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284FD85-1F83-9646-BCCF-2BE02948CC63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35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14F72D-4FDB-E746-9A1B-2C70ABDFCE07}"/>
              </a:ext>
            </a:extLst>
          </p:cNvPr>
          <p:cNvSpPr txBox="1"/>
          <p:nvPr/>
        </p:nvSpPr>
        <p:spPr>
          <a:xfrm>
            <a:off x="210283" y="957262"/>
            <a:ext cx="1826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</a:t>
            </a:r>
            <a:r>
              <a:rPr lang="en-US" dirty="0">
                <a:sym typeface="Wingdings" pitchFamily="2" charset="2"/>
              </a:rPr>
              <a:t> task 1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10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4B290-76FD-1941-91A1-1D61BFFA803B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7FF0F09E-C10E-7048-BECD-3DA49429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706" y="530575"/>
            <a:ext cx="3290031" cy="3093396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25E7066B-553E-A840-8D3D-CEC1676F0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970" y="217066"/>
            <a:ext cx="3771154" cy="358532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5264DF3-50C5-5B4F-A00D-71F55ADB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356" y="3429000"/>
            <a:ext cx="4604998" cy="4331368"/>
          </a:xfrm>
          <a:prstGeom prst="rect">
            <a:avLst/>
          </a:prstGeom>
        </p:spPr>
      </p:pic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73247CD7-7F1C-CF48-A98B-164D92070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670" y="3802395"/>
            <a:ext cx="4821753" cy="4487779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818CF22-B68D-0643-88D4-CBAE1AD30510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19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Results - EWC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2EDE5-3F1E-3D4A-B05D-57BC64B0DB89}"/>
              </a:ext>
            </a:extLst>
          </p:cNvPr>
          <p:cNvSpPr txBox="1"/>
          <p:nvPr/>
        </p:nvSpPr>
        <p:spPr>
          <a:xfrm>
            <a:off x="210283" y="957262"/>
            <a:ext cx="12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only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B55C1-916F-A349-A874-38A3C3D42F79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194EDDC-4335-1D48-A1BD-0D06DF4C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272" y="831273"/>
            <a:ext cx="4599197" cy="5058887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E437C60-2CD4-5640-83A4-21158123D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804" y="831273"/>
            <a:ext cx="5249196" cy="51524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A980EB-5CC3-6A40-B529-F02E9F931455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4481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Results - EWC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2EDE5-3F1E-3D4A-B05D-57BC64B0DB89}"/>
              </a:ext>
            </a:extLst>
          </p:cNvPr>
          <p:cNvSpPr txBox="1"/>
          <p:nvPr/>
        </p:nvSpPr>
        <p:spPr>
          <a:xfrm>
            <a:off x="210283" y="957262"/>
            <a:ext cx="12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only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B55C1-916F-A349-A874-38A3C3D42F79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pic>
        <p:nvPicPr>
          <p:cNvPr id="22" name="Picture 21" descr="Chart, surface chart&#10;&#10;Description automatically generated">
            <a:extLst>
              <a:ext uri="{FF2B5EF4-FFF2-40B4-BE49-F238E27FC236}">
                <a16:creationId xmlns:a16="http://schemas.microsoft.com/office/drawing/2014/main" id="{53CDDA95-0161-4247-9508-0E6CFBD0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42" y="872051"/>
            <a:ext cx="5470129" cy="5113897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4E21EFCE-C69B-CF47-98D1-77B4F63B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900" y="1240458"/>
            <a:ext cx="4634958" cy="437708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A980EB-5CC3-6A40-B529-F02E9F931455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0240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Results - EWC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2EDE5-3F1E-3D4A-B05D-57BC64B0DB89}"/>
              </a:ext>
            </a:extLst>
          </p:cNvPr>
          <p:cNvSpPr txBox="1"/>
          <p:nvPr/>
        </p:nvSpPr>
        <p:spPr>
          <a:xfrm>
            <a:off x="2210953" y="530575"/>
            <a:ext cx="12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only</a:t>
            </a:r>
          </a:p>
        </p:txBody>
      </p:sp>
      <p:pic>
        <p:nvPicPr>
          <p:cNvPr id="22" name="Picture 21" descr="Chart, surface chart&#10;&#10;Description automatically generated">
            <a:extLst>
              <a:ext uri="{FF2B5EF4-FFF2-40B4-BE49-F238E27FC236}">
                <a16:creationId xmlns:a16="http://schemas.microsoft.com/office/drawing/2014/main" id="{53CDDA95-0161-4247-9508-0E6CFBD02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55"/>
          <a:stretch/>
        </p:blipFill>
        <p:spPr>
          <a:xfrm>
            <a:off x="79388" y="994870"/>
            <a:ext cx="5470129" cy="2584804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4E21EFCE-C69B-CF47-98D1-77B4F63B7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651090" y="4043969"/>
            <a:ext cx="4634958" cy="218854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A980EB-5CC3-6A40-B529-F02E9F931455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099FE-1A46-8E40-BC48-81B449CB03F5}"/>
              </a:ext>
            </a:extLst>
          </p:cNvPr>
          <p:cNvSpPr txBox="1"/>
          <p:nvPr/>
        </p:nvSpPr>
        <p:spPr>
          <a:xfrm>
            <a:off x="8380322" y="347197"/>
            <a:ext cx="170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</a:t>
            </a:r>
            <a:r>
              <a:rPr lang="en-US" dirty="0">
                <a:sym typeface="Wingdings" pitchFamily="2" charset="2"/>
              </a:rPr>
              <a:t> task 2</a:t>
            </a:r>
            <a:br>
              <a:rPr lang="en-US" dirty="0">
                <a:sym typeface="Wingdings" pitchFamily="2" charset="2"/>
              </a:rPr>
            </a:br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</a:t>
            </a:r>
            <a:endParaRPr lang="en-US" dirty="0"/>
          </a:p>
        </p:txBody>
      </p:sp>
      <p:pic>
        <p:nvPicPr>
          <p:cNvPr id="10" name="Picture 9" descr="Chart, line chart, surface chart&#10;&#10;Description automatically generated">
            <a:extLst>
              <a:ext uri="{FF2B5EF4-FFF2-40B4-BE49-F238E27FC236}">
                <a16:creationId xmlns:a16="http://schemas.microsoft.com/office/drawing/2014/main" id="{8F5C7E8E-1897-FD47-AB7D-4CCA5F833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517"/>
          <a:stretch/>
        </p:blipFill>
        <p:spPr>
          <a:xfrm>
            <a:off x="6578440" y="1136470"/>
            <a:ext cx="4964376" cy="2292530"/>
          </a:xfrm>
          <a:prstGeom prst="rect">
            <a:avLst/>
          </a:prstGeom>
        </p:spPr>
      </p:pic>
      <p:pic>
        <p:nvPicPr>
          <p:cNvPr id="11" name="Picture 10" descr="Chart, line chart, surface chart&#10;&#10;Description automatically generated">
            <a:extLst>
              <a:ext uri="{FF2B5EF4-FFF2-40B4-BE49-F238E27FC236}">
                <a16:creationId xmlns:a16="http://schemas.microsoft.com/office/drawing/2014/main" id="{543F8B8F-BFAA-9649-899E-C67DB6B729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80"/>
          <a:stretch/>
        </p:blipFill>
        <p:spPr>
          <a:xfrm>
            <a:off x="6208549" y="3895107"/>
            <a:ext cx="5431413" cy="250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82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Results - EWC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2EDE5-3F1E-3D4A-B05D-57BC64B0DB89}"/>
              </a:ext>
            </a:extLst>
          </p:cNvPr>
          <p:cNvSpPr txBox="1"/>
          <p:nvPr/>
        </p:nvSpPr>
        <p:spPr>
          <a:xfrm>
            <a:off x="2210953" y="530575"/>
            <a:ext cx="12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only</a:t>
            </a:r>
          </a:p>
        </p:txBody>
      </p:sp>
      <p:pic>
        <p:nvPicPr>
          <p:cNvPr id="22" name="Picture 21" descr="Chart, surface chart&#10;&#10;Description automatically generated">
            <a:extLst>
              <a:ext uri="{FF2B5EF4-FFF2-40B4-BE49-F238E27FC236}">
                <a16:creationId xmlns:a16="http://schemas.microsoft.com/office/drawing/2014/main" id="{53CDDA95-0161-4247-9508-0E6CFBD02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55"/>
          <a:stretch/>
        </p:blipFill>
        <p:spPr>
          <a:xfrm>
            <a:off x="79388" y="994870"/>
            <a:ext cx="5470129" cy="2584804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4E21EFCE-C69B-CF47-98D1-77B4F63B7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651090" y="4043969"/>
            <a:ext cx="4634958" cy="218854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A980EB-5CC3-6A40-B529-F02E9F931455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099FE-1A46-8E40-BC48-81B449CB03F5}"/>
              </a:ext>
            </a:extLst>
          </p:cNvPr>
          <p:cNvSpPr txBox="1"/>
          <p:nvPr/>
        </p:nvSpPr>
        <p:spPr>
          <a:xfrm>
            <a:off x="8380322" y="347197"/>
            <a:ext cx="188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</a:t>
            </a:r>
            <a:r>
              <a:rPr lang="en-US" dirty="0">
                <a:sym typeface="Wingdings" pitchFamily="2" charset="2"/>
              </a:rPr>
              <a:t> task 2</a:t>
            </a:r>
            <a:br>
              <a:rPr lang="en-US" dirty="0">
                <a:sym typeface="Wingdings" pitchFamily="2" charset="2"/>
              </a:rPr>
            </a:br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0.7</a:t>
            </a:r>
            <a:endParaRPr lang="en-US" dirty="0"/>
          </a:p>
        </p:txBody>
      </p:sp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069DF854-2838-7F4E-BB38-5262E58B0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36"/>
          <a:stretch/>
        </p:blipFill>
        <p:spPr>
          <a:xfrm>
            <a:off x="6276862" y="993528"/>
            <a:ext cx="5222014" cy="2460193"/>
          </a:xfrm>
          <a:prstGeom prst="rect">
            <a:avLst/>
          </a:prstGeom>
        </p:spPr>
      </p:pic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98467A8C-EF0D-AD4E-A529-01D4CBA00A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114"/>
          <a:stretch/>
        </p:blipFill>
        <p:spPr>
          <a:xfrm>
            <a:off x="6365174" y="3959107"/>
            <a:ext cx="5049330" cy="234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9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28822F-B2AD-924F-9394-81601A232B1C}"/>
              </a:ext>
            </a:extLst>
          </p:cNvPr>
          <p:cNvSpPr/>
          <p:nvPr/>
        </p:nvSpPr>
        <p:spPr>
          <a:xfrm>
            <a:off x="5134550" y="376686"/>
            <a:ext cx="1922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Kirkpatrick et al. </a:t>
            </a:r>
            <a:r>
              <a:rPr lang="en-US" sz="1400" dirty="0">
                <a:latin typeface="ACaslonPro-Regular-Identity-H"/>
              </a:rPr>
              <a:t>[</a:t>
            </a:r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2017</a:t>
            </a:r>
            <a:r>
              <a:rPr lang="en-US" sz="1400" dirty="0">
                <a:latin typeface="ACaslonPro-Regular-Identity-H"/>
              </a:rPr>
              <a:t>] </a:t>
            </a:r>
            <a:endParaRPr lang="en-US" sz="1400" dirty="0"/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5AF87D6A-D8CA-1848-85F9-871EA4FA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936" y="2988518"/>
            <a:ext cx="4152695" cy="3487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745E87-0414-3943-9C73-1B6CC01F7CEF}"/>
              </a:ext>
            </a:extLst>
          </p:cNvPr>
          <p:cNvSpPr/>
          <p:nvPr/>
        </p:nvSpPr>
        <p:spPr>
          <a:xfrm>
            <a:off x="1460204" y="893981"/>
            <a:ext cx="9271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CaslonPro-Regular-Identity-H"/>
              </a:rPr>
              <a:t>The idea:</a:t>
            </a:r>
            <a:br>
              <a:rPr lang="en-US" dirty="0">
                <a:latin typeface="ACaslonPro-Regular-Identity-H"/>
              </a:rPr>
            </a:br>
            <a:r>
              <a:rPr lang="en-US" dirty="0">
                <a:latin typeface="ACaslonPro-Regular-Identity-H"/>
              </a:rPr>
              <a:t>inspired by human brain in which synaptic consolidation enables continual learning by reducing the plasticity of synapses related to previous learned tasks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26CBAB-6226-F241-A3DB-66A57E498AB2}"/>
              </a:ext>
            </a:extLst>
          </p:cNvPr>
          <p:cNvSpPr/>
          <p:nvPr/>
        </p:nvSpPr>
        <p:spPr>
          <a:xfrm>
            <a:off x="1174895" y="2172837"/>
            <a:ext cx="9842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CaslonPro-Regular-Identity-H"/>
              </a:rPr>
              <a:t>plasticity of weights closely related to previous tasks </a:t>
            </a:r>
            <a:r>
              <a:rPr lang="en-US" dirty="0">
                <a:latin typeface="ACaslonPro-Regular-Identity-H"/>
                <a:sym typeface="Wingdings" pitchFamily="2" charset="2"/>
              </a:rPr>
              <a:t></a:t>
            </a:r>
            <a:r>
              <a:rPr lang="en-US" dirty="0">
                <a:latin typeface="ACaslonPro-Regular-Identity-H"/>
              </a:rPr>
              <a:t> more prone to cause catastrophic forgetting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B373254-F917-A948-9562-FC11A5EE3373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Elastic Weight Consolidation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8A568-7987-384A-BD4E-FA37C1B94D35}"/>
              </a:ext>
            </a:extLst>
          </p:cNvPr>
          <p:cNvSpPr/>
          <p:nvPr/>
        </p:nvSpPr>
        <p:spPr>
          <a:xfrm>
            <a:off x="345556" y="3219454"/>
            <a:ext cx="64273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CaslonPro-Regular-Identity-H"/>
              </a:rPr>
              <a:t>EWC: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quantify weights importance in terms of impact on previous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constraint parameters to low-error task regions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selectively decrease the plasticity of those important weights to previous tasks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411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Results - EWC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2EDE5-3F1E-3D4A-B05D-57BC64B0DB89}"/>
              </a:ext>
            </a:extLst>
          </p:cNvPr>
          <p:cNvSpPr txBox="1"/>
          <p:nvPr/>
        </p:nvSpPr>
        <p:spPr>
          <a:xfrm>
            <a:off x="2210953" y="530575"/>
            <a:ext cx="12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only</a:t>
            </a:r>
          </a:p>
        </p:txBody>
      </p:sp>
      <p:pic>
        <p:nvPicPr>
          <p:cNvPr id="22" name="Picture 21" descr="Chart, surface chart&#10;&#10;Description automatically generated">
            <a:extLst>
              <a:ext uri="{FF2B5EF4-FFF2-40B4-BE49-F238E27FC236}">
                <a16:creationId xmlns:a16="http://schemas.microsoft.com/office/drawing/2014/main" id="{53CDDA95-0161-4247-9508-0E6CFBD02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55"/>
          <a:stretch/>
        </p:blipFill>
        <p:spPr>
          <a:xfrm>
            <a:off x="79388" y="994870"/>
            <a:ext cx="5470129" cy="2584804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4E21EFCE-C69B-CF47-98D1-77B4F63B7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651090" y="4043969"/>
            <a:ext cx="4634958" cy="218854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A980EB-5CC3-6A40-B529-F02E9F931455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099FE-1A46-8E40-BC48-81B449CB03F5}"/>
              </a:ext>
            </a:extLst>
          </p:cNvPr>
          <p:cNvSpPr txBox="1"/>
          <p:nvPr/>
        </p:nvSpPr>
        <p:spPr>
          <a:xfrm>
            <a:off x="8380322" y="347197"/>
            <a:ext cx="182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</a:t>
            </a:r>
            <a:r>
              <a:rPr lang="en-US" dirty="0">
                <a:sym typeface="Wingdings" pitchFamily="2" charset="2"/>
              </a:rPr>
              <a:t> task 2</a:t>
            </a:r>
            <a:br>
              <a:rPr lang="en-US" dirty="0">
                <a:sym typeface="Wingdings" pitchFamily="2" charset="2"/>
              </a:rPr>
            </a:br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10</a:t>
            </a:r>
            <a:endParaRPr lang="en-US" dirty="0"/>
          </a:p>
        </p:txBody>
      </p:sp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C52390C8-930A-124F-9309-C1632EAD8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411"/>
          <a:stretch/>
        </p:blipFill>
        <p:spPr>
          <a:xfrm>
            <a:off x="6335612" y="1037394"/>
            <a:ext cx="5261043" cy="2499756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6FCA0218-EEA0-F44C-8FAB-435A8790B2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069"/>
          <a:stretch/>
        </p:blipFill>
        <p:spPr>
          <a:xfrm>
            <a:off x="6567978" y="4043969"/>
            <a:ext cx="4618893" cy="21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4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AB01EE-2E36-1346-A23E-487B4B795115}"/>
              </a:ext>
            </a:extLst>
          </p:cNvPr>
          <p:cNvSpPr txBox="1"/>
          <p:nvPr/>
        </p:nvSpPr>
        <p:spPr>
          <a:xfrm>
            <a:off x="210283" y="957262"/>
            <a:ext cx="1709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</a:t>
            </a:r>
            <a:r>
              <a:rPr lang="en-US" dirty="0">
                <a:sym typeface="Wingdings" pitchFamily="2" charset="2"/>
              </a:rPr>
              <a:t> task 2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5DADB-D928-5842-A849-5273D35B0C51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9D8A658-DD44-974A-ABB2-E4CF36B9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99" y="454776"/>
            <a:ext cx="3823601" cy="356795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10C121-5C70-DA43-8026-285A4DAA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253" y="0"/>
            <a:ext cx="4284674" cy="4022729"/>
          </a:xfrm>
          <a:prstGeom prst="rect">
            <a:avLst/>
          </a:prstGeom>
        </p:spPr>
      </p:pic>
      <p:pic>
        <p:nvPicPr>
          <p:cNvPr id="14" name="Picture 13" descr="Chart, line chart, surface chart&#10;&#10;Description automatically generated">
            <a:extLst>
              <a:ext uri="{FF2B5EF4-FFF2-40B4-BE49-F238E27FC236}">
                <a16:creationId xmlns:a16="http://schemas.microsoft.com/office/drawing/2014/main" id="{4A95490B-6417-AC44-85D5-242D03D4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690" y="3630181"/>
            <a:ext cx="3458737" cy="3227819"/>
          </a:xfrm>
          <a:prstGeom prst="rect">
            <a:avLst/>
          </a:prstGeom>
        </p:spPr>
      </p:pic>
      <p:pic>
        <p:nvPicPr>
          <p:cNvPr id="16" name="Picture 15" descr="Chart, line chart, surface chart&#10;&#10;Description automatically generated">
            <a:extLst>
              <a:ext uri="{FF2B5EF4-FFF2-40B4-BE49-F238E27FC236}">
                <a16:creationId xmlns:a16="http://schemas.microsoft.com/office/drawing/2014/main" id="{F67241DD-8696-8142-A0F6-C556F7318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221" y="3619500"/>
            <a:ext cx="3458738" cy="3238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C0F994-2F17-1644-BB20-C356F2D84379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AF6C4BB-BC9D-004E-B986-98C5259CA448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03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AB01EE-2E36-1346-A23E-487B4B795115}"/>
              </a:ext>
            </a:extLst>
          </p:cNvPr>
          <p:cNvSpPr txBox="1"/>
          <p:nvPr/>
        </p:nvSpPr>
        <p:spPr>
          <a:xfrm>
            <a:off x="210283" y="957262"/>
            <a:ext cx="1884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</a:t>
            </a:r>
            <a:r>
              <a:rPr lang="en-US" dirty="0">
                <a:sym typeface="Wingdings" pitchFamily="2" charset="2"/>
              </a:rPr>
              <a:t> task 2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0.7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5DADB-D928-5842-A849-5273D35B0C51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00CFB6D-863B-0246-B2B7-8392BFA3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25" y="0"/>
            <a:ext cx="3693176" cy="3429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B898152-8081-E74B-B586-FF447C0C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42" y="265287"/>
            <a:ext cx="4026410" cy="3795823"/>
          </a:xfrm>
          <a:prstGeom prst="rect">
            <a:avLst/>
          </a:prstGeom>
        </p:spPr>
      </p:pic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259BC961-5DEE-964F-80FA-A9389815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336" y="3568700"/>
            <a:ext cx="3516322" cy="3289300"/>
          </a:xfrm>
          <a:prstGeom prst="rect">
            <a:avLst/>
          </a:prstGeom>
        </p:spPr>
      </p:pic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EDA6D0F9-0E5A-A14B-B640-B05564D8C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875" y="2824780"/>
            <a:ext cx="4308877" cy="40078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78EAC6-01C3-8C42-872D-B2254E768700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267CC5F-7959-A043-A67B-A92F0B6F54F5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1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AB01EE-2E36-1346-A23E-487B4B795115}"/>
              </a:ext>
            </a:extLst>
          </p:cNvPr>
          <p:cNvSpPr txBox="1"/>
          <p:nvPr/>
        </p:nvSpPr>
        <p:spPr>
          <a:xfrm>
            <a:off x="210283" y="957262"/>
            <a:ext cx="1826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</a:t>
            </a:r>
            <a:r>
              <a:rPr lang="en-US" dirty="0">
                <a:sym typeface="Wingdings" pitchFamily="2" charset="2"/>
              </a:rPr>
              <a:t> task 2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Ewc_lambda</a:t>
            </a:r>
            <a:r>
              <a:rPr lang="en-US" dirty="0">
                <a:sym typeface="Wingdings" pitchFamily="2" charset="2"/>
              </a:rPr>
              <a:t> = 10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5DADB-D928-5842-A849-5273D35B0C51}"/>
              </a:ext>
            </a:extLst>
          </p:cNvPr>
          <p:cNvSpPr txBox="1"/>
          <p:nvPr/>
        </p:nvSpPr>
        <p:spPr>
          <a:xfrm>
            <a:off x="210282" y="4267200"/>
            <a:ext cx="18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evaluation </a:t>
            </a:r>
          </a:p>
          <a:p>
            <a:r>
              <a:rPr lang="en-US" dirty="0"/>
              <a:t>on tasks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F193A4B-A2A3-204C-B7A0-95B4946C5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70" y="265287"/>
            <a:ext cx="3646630" cy="34290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2E03204-F5FA-144A-BB71-A476873E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171" y="-172319"/>
            <a:ext cx="4117995" cy="3866606"/>
          </a:xfrm>
          <a:prstGeom prst="rect">
            <a:avLst/>
          </a:prstGeom>
        </p:spPr>
      </p:pic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B8070C40-8D35-AE40-A597-39AD71274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745" y="2808741"/>
            <a:ext cx="4311307" cy="4049259"/>
          </a:xfrm>
          <a:prstGeom prst="rect">
            <a:avLst/>
          </a:prstGeom>
        </p:spPr>
      </p:pic>
      <p:pic>
        <p:nvPicPr>
          <p:cNvPr id="15" name="Picture 14" descr="Chart, surface chart&#10;&#10;Description automatically generated">
            <a:extLst>
              <a:ext uri="{FF2B5EF4-FFF2-40B4-BE49-F238E27FC236}">
                <a16:creationId xmlns:a16="http://schemas.microsoft.com/office/drawing/2014/main" id="{9C9BFC0D-9C5A-B24C-8FEB-EE417D8E7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111" y="3966620"/>
            <a:ext cx="2834874" cy="26373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DE74A26-8DB9-C045-AC65-231BF1E08C15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C65B6EC-8FAE-4849-AE77-55B5BA1461AC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Results - EWC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08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 dirty="0"/>
              <a:t>Results - ELLA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B01EE-2E36-1346-A23E-487B4B795115}"/>
              </a:ext>
            </a:extLst>
          </p:cNvPr>
          <p:cNvSpPr txBox="1"/>
          <p:nvPr/>
        </p:nvSpPr>
        <p:spPr>
          <a:xfrm>
            <a:off x="780299" y="1306868"/>
            <a:ext cx="16337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 </a:t>
            </a:r>
            <a:r>
              <a:rPr lang="en-US" dirty="0">
                <a:sym typeface="Wingdings" pitchFamily="2" charset="2"/>
              </a:rPr>
              <a:t> task 3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sz="1400" dirty="0"/>
              <a:t>Model evaluation </a:t>
            </a:r>
          </a:p>
          <a:p>
            <a:r>
              <a:rPr lang="en-US" sz="1400" dirty="0"/>
              <a:t>on tasks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77F8FD9B-C634-B640-B8E3-7D166ACC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722" y="1099765"/>
            <a:ext cx="4010395" cy="16101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7D6E47-6764-D24F-8BB5-87F63A83116C}"/>
              </a:ext>
            </a:extLst>
          </p:cNvPr>
          <p:cNvSpPr txBox="1"/>
          <p:nvPr/>
        </p:nvSpPr>
        <p:spPr>
          <a:xfrm>
            <a:off x="780298" y="3993709"/>
            <a:ext cx="16337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 </a:t>
            </a:r>
            <a:r>
              <a:rPr lang="en-US" dirty="0">
                <a:sym typeface="Wingdings" pitchFamily="2" charset="2"/>
              </a:rPr>
              <a:t> task 2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sz="1400" dirty="0"/>
              <a:t>Model evaluation </a:t>
            </a:r>
          </a:p>
          <a:p>
            <a:r>
              <a:rPr lang="en-US" sz="1400" dirty="0"/>
              <a:t>on tasks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829D89-3CD9-9F44-95B6-192771A88F53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err="1"/>
              <a:t>Task</a:t>
            </a:r>
            <a:r>
              <a:rPr lang="pt-BR" sz="1200" dirty="0"/>
              <a:t> 2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 dirty="0" err="1"/>
              <a:t>Task</a:t>
            </a:r>
            <a:r>
              <a:rPr lang="pt-BR" sz="1200" dirty="0"/>
              <a:t> 3 </a:t>
            </a:r>
            <a:r>
              <a:rPr lang="pt-BR" sz="1200" dirty="0">
                <a:sym typeface="Wingdings" pitchFamily="2" charset="2"/>
              </a:rPr>
              <a:t>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157BBFE8-ECC6-EE4E-A336-DAEE3F4B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22" y="3990251"/>
            <a:ext cx="4010395" cy="16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22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/>
          <a:lstStyle/>
          <a:p>
            <a:r>
              <a:rPr lang="en-US"/>
              <a:t>Results - SVM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71916-3870-C546-AB1E-325EC3A2580D}"/>
              </a:ext>
            </a:extLst>
          </p:cNvPr>
          <p:cNvSpPr/>
          <p:nvPr/>
        </p:nvSpPr>
        <p:spPr>
          <a:xfrm>
            <a:off x="-515999" y="-26053"/>
            <a:ext cx="2897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/>
              <a:t>Task 2 </a:t>
            </a:r>
            <a:r>
              <a:rPr lang="pt-BR" sz="1200">
                <a:sym typeface="Wingdings" pitchFamily="2" charset="2"/>
              </a:rPr>
              <a:t> 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Shenzhen dataset</a:t>
            </a:r>
            <a:br>
              <a:rPr lang="en-BR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200"/>
              <a:t>Task 3 </a:t>
            </a:r>
            <a:r>
              <a:rPr lang="pt-BR" sz="1200">
                <a:sym typeface="Wingdings" pitchFamily="2" charset="2"/>
              </a:rPr>
              <a:t> 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Stanford dataset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D48E9-DC19-AE43-AF4F-11B5FF046E9B}"/>
              </a:ext>
            </a:extLst>
          </p:cNvPr>
          <p:cNvSpPr txBox="1"/>
          <p:nvPr/>
        </p:nvSpPr>
        <p:spPr>
          <a:xfrm>
            <a:off x="780299" y="1306868"/>
            <a:ext cx="16337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Task 2 </a:t>
            </a:r>
            <a:r>
              <a:rPr lang="en-US">
                <a:sym typeface="Wingdings" pitchFamily="2" charset="2"/>
              </a:rPr>
              <a:t> task 3</a:t>
            </a:r>
            <a:br>
              <a:rPr lang="en-US">
                <a:sym typeface="Wingdings" pitchFamily="2" charset="2"/>
              </a:rPr>
            </a:br>
            <a:br>
              <a:rPr lang="en-US">
                <a:sym typeface="Wingdings" pitchFamily="2" charset="2"/>
              </a:rPr>
            </a:br>
            <a:r>
              <a:rPr lang="en-US" sz="1400"/>
              <a:t>Model evaluation </a:t>
            </a:r>
          </a:p>
          <a:p>
            <a:r>
              <a:rPr lang="en-US" sz="1400"/>
              <a:t>on tasks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5DD52-72AF-334F-ABA4-2258C16BC54C}"/>
              </a:ext>
            </a:extLst>
          </p:cNvPr>
          <p:cNvSpPr txBox="1"/>
          <p:nvPr/>
        </p:nvSpPr>
        <p:spPr>
          <a:xfrm>
            <a:off x="780298" y="3993709"/>
            <a:ext cx="16337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Task 3 </a:t>
            </a:r>
            <a:r>
              <a:rPr lang="en-US">
                <a:sym typeface="Wingdings" pitchFamily="2" charset="2"/>
              </a:rPr>
              <a:t> task 2</a:t>
            </a:r>
            <a:br>
              <a:rPr lang="en-US">
                <a:sym typeface="Wingdings" pitchFamily="2" charset="2"/>
              </a:rPr>
            </a:br>
            <a:br>
              <a:rPr lang="en-US">
                <a:sym typeface="Wingdings" pitchFamily="2" charset="2"/>
              </a:rPr>
            </a:br>
            <a:r>
              <a:rPr lang="en-US" sz="1400"/>
              <a:t>Model evaluation </a:t>
            </a:r>
          </a:p>
          <a:p>
            <a:r>
              <a:rPr lang="en-US" sz="1400"/>
              <a:t>on tasks</a:t>
            </a:r>
            <a:endParaRPr lang="en-US" sz="1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F0DD4A0-92B3-0C45-8548-09BE70757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2"/>
          <a:stretch/>
        </p:blipFill>
        <p:spPr>
          <a:xfrm>
            <a:off x="3975876" y="3768078"/>
            <a:ext cx="3665153" cy="251133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80DD1F0-6C18-704B-9348-6478CABC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876" y="792792"/>
            <a:ext cx="3665153" cy="24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36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2" y="0"/>
            <a:ext cx="6563095" cy="530575"/>
          </a:xfrm>
        </p:spPr>
        <p:txBody>
          <a:bodyPr/>
          <a:lstStyle/>
          <a:p>
            <a:r>
              <a:rPr lang="en-US" dirty="0"/>
              <a:t>Main conclusions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93EC7-5F4E-054C-8B8D-A3968E83B86D}"/>
              </a:ext>
            </a:extLst>
          </p:cNvPr>
          <p:cNvSpPr/>
          <p:nvPr/>
        </p:nvSpPr>
        <p:spPr>
          <a:xfrm>
            <a:off x="1389474" y="1560058"/>
            <a:ext cx="9413050" cy="39703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dirty="0"/>
              <a:t>Order of tasks is relevant</a:t>
            </a:r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EWC is particularly sensitive to lambda (forgetting term)</a:t>
            </a:r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EWC is sensitive to the final parameterization of first model </a:t>
            </a:r>
            <a:br>
              <a:rPr lang="en-US" dirty="0"/>
            </a:br>
            <a:r>
              <a:rPr lang="en-US" dirty="0"/>
              <a:t>(if the parameterization lies in a difficult region of the parameter space after training on task </a:t>
            </a:r>
            <a:r>
              <a:rPr lang="en-US" b="1" i="1" dirty="0"/>
              <a:t>A</a:t>
            </a:r>
            <a:r>
              <a:rPr lang="en-US" dirty="0"/>
              <a:t>, model will struggle to optimize on second task)</a:t>
            </a:r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dropout was important when using EWC </a:t>
            </a:r>
            <a:br>
              <a:rPr lang="en-US" dirty="0"/>
            </a:br>
            <a:r>
              <a:rPr lang="en-US" dirty="0"/>
              <a:t>(without dropout, model struggles to make progress on second task)</a:t>
            </a:r>
          </a:p>
        </p:txBody>
      </p:sp>
    </p:spTree>
    <p:extLst>
      <p:ext uri="{BB962C8B-B14F-4D97-AF65-F5344CB8AC3E}">
        <p14:creationId xmlns:p14="http://schemas.microsoft.com/office/powerpoint/2010/main" val="390060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9552" y="2505694"/>
            <a:ext cx="2492896" cy="1117342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08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28822F-B2AD-924F-9394-81601A232B1C}"/>
              </a:ext>
            </a:extLst>
          </p:cNvPr>
          <p:cNvSpPr/>
          <p:nvPr/>
        </p:nvSpPr>
        <p:spPr>
          <a:xfrm>
            <a:off x="5134550" y="376686"/>
            <a:ext cx="1922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Kirkpatrick et al. </a:t>
            </a:r>
            <a:r>
              <a:rPr lang="en-US" sz="1400" dirty="0">
                <a:latin typeface="ACaslonPro-Regular-Identity-H"/>
              </a:rPr>
              <a:t>[</a:t>
            </a:r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2017</a:t>
            </a:r>
            <a:r>
              <a:rPr lang="en-US" sz="1400" dirty="0">
                <a:latin typeface="ACaslonPro-Regular-Identity-H"/>
              </a:rPr>
              <a:t>] 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745E87-0414-3943-9C73-1B6CC01F7CEF}"/>
              </a:ext>
            </a:extLst>
          </p:cNvPr>
          <p:cNvSpPr/>
          <p:nvPr/>
        </p:nvSpPr>
        <p:spPr>
          <a:xfrm>
            <a:off x="1460204" y="893981"/>
            <a:ext cx="9271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CaslonPro-Regular-Identity-H"/>
              </a:rPr>
              <a:t>The idea:</a:t>
            </a:r>
            <a:br>
              <a:rPr lang="en-US" dirty="0">
                <a:latin typeface="ACaslonPro-Regular-Identity-H"/>
              </a:rPr>
            </a:br>
            <a:r>
              <a:rPr lang="en-US" dirty="0">
                <a:latin typeface="ACaslonPro-Regular-Identity-H"/>
              </a:rPr>
              <a:t>inspired by human brain in which synaptic consolidation enables continual learning by reducing the plasticity of synapses related to previous learned tasks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26CBAB-6226-F241-A3DB-66A57E498AB2}"/>
              </a:ext>
            </a:extLst>
          </p:cNvPr>
          <p:cNvSpPr/>
          <p:nvPr/>
        </p:nvSpPr>
        <p:spPr>
          <a:xfrm>
            <a:off x="1174895" y="2172837"/>
            <a:ext cx="9842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CaslonPro-Regular-Identity-H"/>
              </a:rPr>
              <a:t>plasticity of weights closely related to previous tasks </a:t>
            </a:r>
            <a:r>
              <a:rPr lang="en-US" dirty="0">
                <a:latin typeface="ACaslonPro-Regular-Identity-H"/>
                <a:sym typeface="Wingdings" pitchFamily="2" charset="2"/>
              </a:rPr>
              <a:t></a:t>
            </a:r>
            <a:r>
              <a:rPr lang="en-US" dirty="0">
                <a:latin typeface="ACaslonPro-Regular-Identity-H"/>
              </a:rPr>
              <a:t> more prone to cause catastrophic forgetting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852097E-CB1C-5F4E-B124-FFC246466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479" y="2590869"/>
            <a:ext cx="4032621" cy="389044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25458DB1-E2FC-9C47-BA63-D7F1FF04CE8D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Elastic Weight Consolidation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F16F28-C7D1-7B43-800A-CBEE1F5C7F3D}"/>
              </a:ext>
            </a:extLst>
          </p:cNvPr>
          <p:cNvSpPr/>
          <p:nvPr/>
        </p:nvSpPr>
        <p:spPr>
          <a:xfrm>
            <a:off x="345556" y="3219454"/>
            <a:ext cx="64273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CaslonPro-Regular-Identity-H"/>
              </a:rPr>
              <a:t>EWC: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quantify weights importance in terms of impact on previous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constraint parameters to low-error task regions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selectively decrease the plasticity of those important weights to previous tasks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409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28822F-B2AD-924F-9394-81601A232B1C}"/>
              </a:ext>
            </a:extLst>
          </p:cNvPr>
          <p:cNvSpPr/>
          <p:nvPr/>
        </p:nvSpPr>
        <p:spPr>
          <a:xfrm>
            <a:off x="5134550" y="376686"/>
            <a:ext cx="1922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Kirkpatrick et al. </a:t>
            </a:r>
            <a:r>
              <a:rPr lang="en-US" sz="1400" dirty="0">
                <a:latin typeface="ACaslonPro-Regular-Identity-H"/>
              </a:rPr>
              <a:t>[</a:t>
            </a:r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2017</a:t>
            </a:r>
            <a:r>
              <a:rPr lang="en-US" sz="1400" dirty="0">
                <a:latin typeface="ACaslonPro-Regular-Identity-H"/>
              </a:rPr>
              <a:t>] 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C61BE-11F5-454F-AA5E-65002113CB18}"/>
              </a:ext>
            </a:extLst>
          </p:cNvPr>
          <p:cNvSpPr/>
          <p:nvPr/>
        </p:nvSpPr>
        <p:spPr>
          <a:xfrm>
            <a:off x="1460204" y="893981"/>
            <a:ext cx="9271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CaslonPro-Regular-Identity-H"/>
              </a:rPr>
              <a:t>The idea:</a:t>
            </a:r>
            <a:br>
              <a:rPr lang="en-US" dirty="0">
                <a:latin typeface="ACaslonPro-Regular-Identity-H"/>
              </a:rPr>
            </a:br>
            <a:r>
              <a:rPr lang="en-US" dirty="0">
                <a:latin typeface="ACaslonPro-Regular-Identity-H"/>
              </a:rPr>
              <a:t>inspired by human brain in which synaptic consolidation enables continual learning by reducing the plasticity of synapses related to previous learned tasks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656EE-7BBD-1041-83F4-AB4B12342133}"/>
              </a:ext>
            </a:extLst>
          </p:cNvPr>
          <p:cNvSpPr/>
          <p:nvPr/>
        </p:nvSpPr>
        <p:spPr>
          <a:xfrm>
            <a:off x="1174895" y="2172837"/>
            <a:ext cx="9842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CaslonPro-Regular-Identity-H"/>
              </a:rPr>
              <a:t>plasticity of weights closely related to previous tasks </a:t>
            </a:r>
            <a:r>
              <a:rPr lang="en-US" dirty="0">
                <a:latin typeface="ACaslonPro-Regular-Identity-H"/>
                <a:sym typeface="Wingdings" pitchFamily="2" charset="2"/>
              </a:rPr>
              <a:t></a:t>
            </a:r>
            <a:r>
              <a:rPr lang="en-US" dirty="0">
                <a:latin typeface="ACaslonPro-Regular-Identity-H"/>
              </a:rPr>
              <a:t> more prone to cause catastrophic forgetting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A7D1A1-DF3A-4746-A883-47AE6337F729}"/>
              </a:ext>
            </a:extLst>
          </p:cNvPr>
          <p:cNvSpPr/>
          <p:nvPr/>
        </p:nvSpPr>
        <p:spPr>
          <a:xfrm>
            <a:off x="6831417" y="2808120"/>
            <a:ext cx="45047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importance modeled as posterior distr. P(</a:t>
            </a:r>
            <a:r>
              <a:rPr lang="el-GR" dirty="0"/>
              <a:t>θ</a:t>
            </a:r>
            <a:r>
              <a:rPr lang="pt-BR" dirty="0"/>
              <a:t>|</a:t>
            </a:r>
            <a:r>
              <a:rPr lang="en-US" dirty="0"/>
              <a:t>D)</a:t>
            </a:r>
          </a:p>
          <a:p>
            <a:pPr algn="ctr"/>
            <a:r>
              <a:rPr lang="en-US" sz="1100" dirty="0"/>
              <a:t>(prob. of parameter </a:t>
            </a:r>
            <a:r>
              <a:rPr lang="el-GR" sz="1100" dirty="0"/>
              <a:t>θ </a:t>
            </a:r>
            <a:r>
              <a:rPr lang="en-US" sz="1100" dirty="0"/>
              <a:t>given a task’s training data 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B7707-6B3A-A94A-A960-2F070B151295}"/>
              </a:ext>
            </a:extLst>
          </p:cNvPr>
          <p:cNvSpPr/>
          <p:nvPr/>
        </p:nvSpPr>
        <p:spPr>
          <a:xfrm>
            <a:off x="8168673" y="3354435"/>
            <a:ext cx="1469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CaslonPro-Regular-Identity-H"/>
              </a:rPr>
              <a:t>Using Bayes rule: 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69CDF6-27C3-9343-A7D0-968C8F5F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59" y="3675351"/>
            <a:ext cx="4605672" cy="472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1E297B-F83F-3146-A221-67C94CDE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46" y="4612389"/>
            <a:ext cx="4784459" cy="38832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B8965727-4A1D-7840-B801-FFE1FF147F65}"/>
              </a:ext>
            </a:extLst>
          </p:cNvPr>
          <p:cNvSpPr/>
          <p:nvPr/>
        </p:nvSpPr>
        <p:spPr>
          <a:xfrm flipH="1">
            <a:off x="8977514" y="4194760"/>
            <a:ext cx="181129" cy="365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AB4EF2-8696-F44C-AC0B-57A92B9E370F}"/>
              </a:ext>
            </a:extLst>
          </p:cNvPr>
          <p:cNvSpPr/>
          <p:nvPr/>
        </p:nvSpPr>
        <p:spPr>
          <a:xfrm>
            <a:off x="345556" y="3219454"/>
            <a:ext cx="64273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CaslonPro-Regular-Identity-H"/>
              </a:rPr>
              <a:t>EWC: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quantify weights importance in terms of impact on previous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constraint parameters to low-error task regions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selectively decrease the plasticity of those important weights to previous tasks</a:t>
            </a:r>
            <a:endParaRPr lang="en-US" sz="1400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EA5E515-B9B7-184B-B78B-3FD8AE0C95DD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Elastic Weight Consolidation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5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28822F-B2AD-924F-9394-81601A232B1C}"/>
              </a:ext>
            </a:extLst>
          </p:cNvPr>
          <p:cNvSpPr/>
          <p:nvPr/>
        </p:nvSpPr>
        <p:spPr>
          <a:xfrm>
            <a:off x="5134550" y="376686"/>
            <a:ext cx="1922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Kirkpatrick et al. </a:t>
            </a:r>
            <a:r>
              <a:rPr lang="en-US" sz="1400" dirty="0">
                <a:latin typeface="ACaslonPro-Regular-Identity-H"/>
              </a:rPr>
              <a:t>[</a:t>
            </a:r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2017</a:t>
            </a:r>
            <a:r>
              <a:rPr lang="en-US" sz="1400" dirty="0">
                <a:latin typeface="ACaslonPro-Regular-Identity-H"/>
              </a:rPr>
              <a:t>] 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C61BE-11F5-454F-AA5E-65002113CB18}"/>
              </a:ext>
            </a:extLst>
          </p:cNvPr>
          <p:cNvSpPr/>
          <p:nvPr/>
        </p:nvSpPr>
        <p:spPr>
          <a:xfrm>
            <a:off x="1460204" y="893981"/>
            <a:ext cx="9271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CaslonPro-Regular-Identity-H"/>
              </a:rPr>
              <a:t>The idea:</a:t>
            </a:r>
            <a:br>
              <a:rPr lang="en-US" dirty="0">
                <a:latin typeface="ACaslonPro-Regular-Identity-H"/>
              </a:rPr>
            </a:br>
            <a:r>
              <a:rPr lang="en-US" dirty="0">
                <a:latin typeface="ACaslonPro-Regular-Identity-H"/>
              </a:rPr>
              <a:t>inspired by human brain in which synaptic consolidation enables continual learning by reducing the plasticity of synapses related to previous learned tasks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656EE-7BBD-1041-83F4-AB4B12342133}"/>
              </a:ext>
            </a:extLst>
          </p:cNvPr>
          <p:cNvSpPr/>
          <p:nvPr/>
        </p:nvSpPr>
        <p:spPr>
          <a:xfrm>
            <a:off x="1174895" y="2172837"/>
            <a:ext cx="9842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CaslonPro-Regular-Identity-H"/>
              </a:rPr>
              <a:t>plasticity of weights closely related to previous tasks </a:t>
            </a:r>
            <a:r>
              <a:rPr lang="en-US" dirty="0">
                <a:latin typeface="ACaslonPro-Regular-Identity-H"/>
                <a:sym typeface="Wingdings" pitchFamily="2" charset="2"/>
              </a:rPr>
              <a:t></a:t>
            </a:r>
            <a:r>
              <a:rPr lang="en-US" dirty="0">
                <a:latin typeface="ACaslonPro-Regular-Identity-H"/>
              </a:rPr>
              <a:t> more prone to cause catastrophic forgetting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A7D1A1-DF3A-4746-A883-47AE6337F729}"/>
              </a:ext>
            </a:extLst>
          </p:cNvPr>
          <p:cNvSpPr/>
          <p:nvPr/>
        </p:nvSpPr>
        <p:spPr>
          <a:xfrm>
            <a:off x="6831417" y="2808120"/>
            <a:ext cx="45047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importance modeled as posterior distr. P(</a:t>
            </a:r>
            <a:r>
              <a:rPr lang="el-GR" dirty="0"/>
              <a:t>θ</a:t>
            </a:r>
            <a:r>
              <a:rPr lang="pt-BR" dirty="0"/>
              <a:t>|</a:t>
            </a:r>
            <a:r>
              <a:rPr lang="en-US" dirty="0"/>
              <a:t>D)</a:t>
            </a:r>
          </a:p>
          <a:p>
            <a:pPr algn="ctr"/>
            <a:r>
              <a:rPr lang="en-US" sz="1100" dirty="0"/>
              <a:t>(prob. of parameter </a:t>
            </a:r>
            <a:r>
              <a:rPr lang="el-GR" sz="1100" dirty="0"/>
              <a:t>θ </a:t>
            </a:r>
            <a:r>
              <a:rPr lang="en-US" sz="1100" dirty="0"/>
              <a:t>given a task’s training data 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B7707-6B3A-A94A-A960-2F070B151295}"/>
              </a:ext>
            </a:extLst>
          </p:cNvPr>
          <p:cNvSpPr/>
          <p:nvPr/>
        </p:nvSpPr>
        <p:spPr>
          <a:xfrm>
            <a:off x="8168673" y="3354435"/>
            <a:ext cx="1469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CaslonPro-Regular-Identity-H"/>
              </a:rPr>
              <a:t>Using Bayes rule: 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69CDF6-27C3-9343-A7D0-968C8F5F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59" y="3675351"/>
            <a:ext cx="4605672" cy="472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1E297B-F83F-3146-A221-67C94CDE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46" y="4612389"/>
            <a:ext cx="4784459" cy="38832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B8965727-4A1D-7840-B801-FFE1FF147F65}"/>
              </a:ext>
            </a:extLst>
          </p:cNvPr>
          <p:cNvSpPr/>
          <p:nvPr/>
        </p:nvSpPr>
        <p:spPr>
          <a:xfrm flipH="1">
            <a:off x="8977514" y="4194760"/>
            <a:ext cx="181129" cy="365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B6F24C-2496-F845-B687-66A5770EC9B5}"/>
              </a:ext>
            </a:extLst>
          </p:cNvPr>
          <p:cNvSpPr/>
          <p:nvPr/>
        </p:nvSpPr>
        <p:spPr>
          <a:xfrm>
            <a:off x="9290912" y="4627457"/>
            <a:ext cx="1107730" cy="373269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80EAE8-17AE-0344-8608-358840BF2515}"/>
              </a:ext>
            </a:extLst>
          </p:cNvPr>
          <p:cNvSpPr/>
          <p:nvPr/>
        </p:nvSpPr>
        <p:spPr>
          <a:xfrm>
            <a:off x="8541403" y="5099296"/>
            <a:ext cx="2606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CaslonPro-Regular-Identity-H"/>
              </a:rPr>
              <a:t>all the information related to task A</a:t>
            </a:r>
          </a:p>
          <a:p>
            <a:pPr algn="ctr"/>
            <a:r>
              <a:rPr lang="en-US" sz="1200" dirty="0">
                <a:latin typeface="ACaslonPro-Regular-Identity-H"/>
              </a:rPr>
              <a:t>intractable…</a:t>
            </a:r>
            <a:endParaRPr lang="en-US" sz="1200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40078C7-DFEA-2B49-9CA5-0483BDA355FE}"/>
              </a:ext>
            </a:extLst>
          </p:cNvPr>
          <p:cNvSpPr txBox="1">
            <a:spLocks/>
          </p:cNvSpPr>
          <p:nvPr/>
        </p:nvSpPr>
        <p:spPr>
          <a:xfrm>
            <a:off x="2814453" y="0"/>
            <a:ext cx="6563095" cy="53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Elastic Weight Consolidation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16339D-D5FF-B748-B7EB-2236760ABCA7}"/>
              </a:ext>
            </a:extLst>
          </p:cNvPr>
          <p:cNvSpPr/>
          <p:nvPr/>
        </p:nvSpPr>
        <p:spPr>
          <a:xfrm>
            <a:off x="345556" y="3219454"/>
            <a:ext cx="64273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CaslonPro-Regular-Identity-H"/>
              </a:rPr>
              <a:t>EWC: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quantify weights importance in terms of impact on previous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constraint parameters to low-error task regions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selectively decrease the plasticity of those important weights to previous tasks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97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>
            <a:normAutofit/>
          </a:bodyPr>
          <a:lstStyle/>
          <a:p>
            <a:r>
              <a:rPr lang="en-US" dirty="0"/>
              <a:t>Elastic Weight Consolidation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8822F-B2AD-924F-9394-81601A232B1C}"/>
              </a:ext>
            </a:extLst>
          </p:cNvPr>
          <p:cNvSpPr/>
          <p:nvPr/>
        </p:nvSpPr>
        <p:spPr>
          <a:xfrm>
            <a:off x="5134550" y="376686"/>
            <a:ext cx="1922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Kirkpatrick et al. </a:t>
            </a:r>
            <a:r>
              <a:rPr lang="en-US" sz="1400" dirty="0">
                <a:latin typeface="ACaslonPro-Regular-Identity-H"/>
              </a:rPr>
              <a:t>[</a:t>
            </a:r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2017</a:t>
            </a:r>
            <a:r>
              <a:rPr lang="en-US" sz="1400" dirty="0">
                <a:latin typeface="ACaslonPro-Regular-Identity-H"/>
              </a:rPr>
              <a:t>] 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C61BE-11F5-454F-AA5E-65002113CB18}"/>
              </a:ext>
            </a:extLst>
          </p:cNvPr>
          <p:cNvSpPr/>
          <p:nvPr/>
        </p:nvSpPr>
        <p:spPr>
          <a:xfrm>
            <a:off x="1460204" y="893981"/>
            <a:ext cx="9271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CaslonPro-Regular-Identity-H"/>
              </a:rPr>
              <a:t>The idea:</a:t>
            </a:r>
            <a:br>
              <a:rPr lang="en-US" dirty="0">
                <a:latin typeface="ACaslonPro-Regular-Identity-H"/>
              </a:rPr>
            </a:br>
            <a:r>
              <a:rPr lang="en-US" dirty="0">
                <a:latin typeface="ACaslonPro-Regular-Identity-H"/>
              </a:rPr>
              <a:t>inspired by human brain in which synaptic consolidation enables continual learning by reducing the plasticity of synapses related to previous learned tasks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656EE-7BBD-1041-83F4-AB4B12342133}"/>
              </a:ext>
            </a:extLst>
          </p:cNvPr>
          <p:cNvSpPr/>
          <p:nvPr/>
        </p:nvSpPr>
        <p:spPr>
          <a:xfrm>
            <a:off x="1174895" y="2172837"/>
            <a:ext cx="9842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CaslonPro-Regular-Identity-H"/>
              </a:rPr>
              <a:t>plasticity of weights closely related to previous tasks </a:t>
            </a:r>
            <a:r>
              <a:rPr lang="en-US" dirty="0">
                <a:latin typeface="ACaslonPro-Regular-Identity-H"/>
                <a:sym typeface="Wingdings" pitchFamily="2" charset="2"/>
              </a:rPr>
              <a:t></a:t>
            </a:r>
            <a:r>
              <a:rPr lang="en-US" dirty="0">
                <a:latin typeface="ACaslonPro-Regular-Identity-H"/>
              </a:rPr>
              <a:t> more prone to cause catastrophic forgetting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A7D1A1-DF3A-4746-A883-47AE6337F729}"/>
              </a:ext>
            </a:extLst>
          </p:cNvPr>
          <p:cNvSpPr/>
          <p:nvPr/>
        </p:nvSpPr>
        <p:spPr>
          <a:xfrm>
            <a:off x="6831417" y="2808120"/>
            <a:ext cx="45047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importance modeled as posterior distr. P(</a:t>
            </a:r>
            <a:r>
              <a:rPr lang="el-GR" dirty="0"/>
              <a:t>θ</a:t>
            </a:r>
            <a:r>
              <a:rPr lang="pt-BR" dirty="0"/>
              <a:t>|</a:t>
            </a:r>
            <a:r>
              <a:rPr lang="en-US" dirty="0"/>
              <a:t>D)</a:t>
            </a:r>
          </a:p>
          <a:p>
            <a:pPr algn="ctr"/>
            <a:r>
              <a:rPr lang="en-US" sz="1100" dirty="0"/>
              <a:t>(prob. of parameter </a:t>
            </a:r>
            <a:r>
              <a:rPr lang="el-GR" sz="1100" dirty="0"/>
              <a:t>θ </a:t>
            </a:r>
            <a:r>
              <a:rPr lang="en-US" sz="1100" dirty="0"/>
              <a:t>given a task’s training data 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B7707-6B3A-A94A-A960-2F070B151295}"/>
              </a:ext>
            </a:extLst>
          </p:cNvPr>
          <p:cNvSpPr/>
          <p:nvPr/>
        </p:nvSpPr>
        <p:spPr>
          <a:xfrm>
            <a:off x="8168673" y="3354435"/>
            <a:ext cx="1469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CaslonPro-Regular-Identity-H"/>
              </a:rPr>
              <a:t>Using Bayes rule: 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69CDF6-27C3-9343-A7D0-968C8F5F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59" y="3675351"/>
            <a:ext cx="4605672" cy="472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1E297B-F83F-3146-A221-67C94CDE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46" y="4612389"/>
            <a:ext cx="4784459" cy="38832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B8965727-4A1D-7840-B801-FFE1FF147F65}"/>
              </a:ext>
            </a:extLst>
          </p:cNvPr>
          <p:cNvSpPr/>
          <p:nvPr/>
        </p:nvSpPr>
        <p:spPr>
          <a:xfrm flipH="1">
            <a:off x="8977514" y="4194760"/>
            <a:ext cx="181129" cy="365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B6F24C-2496-F845-B687-66A5770EC9B5}"/>
              </a:ext>
            </a:extLst>
          </p:cNvPr>
          <p:cNvSpPr/>
          <p:nvPr/>
        </p:nvSpPr>
        <p:spPr>
          <a:xfrm>
            <a:off x="9290912" y="4627457"/>
            <a:ext cx="1107730" cy="373269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80EAE8-17AE-0344-8608-358840BF2515}"/>
              </a:ext>
            </a:extLst>
          </p:cNvPr>
          <p:cNvSpPr/>
          <p:nvPr/>
        </p:nvSpPr>
        <p:spPr>
          <a:xfrm>
            <a:off x="8541403" y="5099296"/>
            <a:ext cx="2606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CaslonPro-Regular-Identity-H"/>
              </a:rPr>
              <a:t>all the information related to task A</a:t>
            </a:r>
          </a:p>
          <a:p>
            <a:pPr algn="ctr"/>
            <a:r>
              <a:rPr lang="en-US" sz="1200" dirty="0">
                <a:latin typeface="ACaslonPro-Regular-Identity-H"/>
              </a:rPr>
              <a:t>intractable…</a:t>
            </a:r>
            <a:endParaRPr lang="en-US" sz="1200" dirty="0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A898AFF6-E264-6E41-9363-02E6B9FD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006" y="5919857"/>
            <a:ext cx="3128143" cy="681655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12B29D27-C62A-0B44-9323-66E845757B88}"/>
              </a:ext>
            </a:extLst>
          </p:cNvPr>
          <p:cNvSpPr/>
          <p:nvPr/>
        </p:nvSpPr>
        <p:spPr>
          <a:xfrm flipH="1">
            <a:off x="8993230" y="5574513"/>
            <a:ext cx="181129" cy="365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5A6AE-5938-D147-85B7-632F2098F368}"/>
              </a:ext>
            </a:extLst>
          </p:cNvPr>
          <p:cNvSpPr/>
          <p:nvPr/>
        </p:nvSpPr>
        <p:spPr>
          <a:xfrm>
            <a:off x="345556" y="3219454"/>
            <a:ext cx="64273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CaslonPro-Regular-Identity-H"/>
              </a:rPr>
              <a:t>EWC: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quantify weights importance in terms of impact on previous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constraint parameters to low-error task regions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selectively decrease the plasticity of those important weights to previous tasks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55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2446AD-0EC6-FE44-94FB-ECD1E2C3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453" y="0"/>
            <a:ext cx="6563095" cy="530575"/>
          </a:xfrm>
        </p:spPr>
        <p:txBody>
          <a:bodyPr>
            <a:normAutofit/>
          </a:bodyPr>
          <a:lstStyle/>
          <a:p>
            <a:r>
              <a:rPr lang="en-US" dirty="0"/>
              <a:t>Elastic Weight Consolidation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28822F-B2AD-924F-9394-81601A232B1C}"/>
              </a:ext>
            </a:extLst>
          </p:cNvPr>
          <p:cNvSpPr/>
          <p:nvPr/>
        </p:nvSpPr>
        <p:spPr>
          <a:xfrm>
            <a:off x="5134550" y="376686"/>
            <a:ext cx="1922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Kirkpatrick et al. </a:t>
            </a:r>
            <a:r>
              <a:rPr lang="en-US" sz="1400" dirty="0">
                <a:latin typeface="ACaslonPro-Regular-Identity-H"/>
              </a:rPr>
              <a:t>[</a:t>
            </a:r>
            <a:r>
              <a:rPr lang="en-US" sz="1400" dirty="0">
                <a:solidFill>
                  <a:srgbClr val="0066AA"/>
                </a:solidFill>
                <a:latin typeface="ACaslonPro-Regular-Identity-H"/>
              </a:rPr>
              <a:t>2017</a:t>
            </a:r>
            <a:r>
              <a:rPr lang="en-US" sz="1400" dirty="0">
                <a:latin typeface="ACaslonPro-Regular-Identity-H"/>
              </a:rPr>
              <a:t>] 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C61BE-11F5-454F-AA5E-65002113CB18}"/>
              </a:ext>
            </a:extLst>
          </p:cNvPr>
          <p:cNvSpPr/>
          <p:nvPr/>
        </p:nvSpPr>
        <p:spPr>
          <a:xfrm>
            <a:off x="1460204" y="893981"/>
            <a:ext cx="9271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CaslonPro-Regular-Identity-H"/>
              </a:rPr>
              <a:t>The idea:</a:t>
            </a:r>
            <a:br>
              <a:rPr lang="en-US" dirty="0">
                <a:latin typeface="ACaslonPro-Regular-Identity-H"/>
              </a:rPr>
            </a:br>
            <a:r>
              <a:rPr lang="en-US" dirty="0">
                <a:latin typeface="ACaslonPro-Regular-Identity-H"/>
              </a:rPr>
              <a:t>inspired by human brain in which synaptic consolidation enables continual learning by reducing the plasticity of synapses related to previous learned tasks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656EE-7BBD-1041-83F4-AB4B12342133}"/>
              </a:ext>
            </a:extLst>
          </p:cNvPr>
          <p:cNvSpPr/>
          <p:nvPr/>
        </p:nvSpPr>
        <p:spPr>
          <a:xfrm>
            <a:off x="1174895" y="2172837"/>
            <a:ext cx="9842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CaslonPro-Regular-Identity-H"/>
              </a:rPr>
              <a:t>plasticity of weights closely related to previous tasks </a:t>
            </a:r>
            <a:r>
              <a:rPr lang="en-US" dirty="0">
                <a:latin typeface="ACaslonPro-Regular-Identity-H"/>
                <a:sym typeface="Wingdings" pitchFamily="2" charset="2"/>
              </a:rPr>
              <a:t></a:t>
            </a:r>
            <a:r>
              <a:rPr lang="en-US" dirty="0">
                <a:latin typeface="ACaslonPro-Regular-Identity-H"/>
              </a:rPr>
              <a:t> more prone to cause catastrophic forgetting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A7D1A1-DF3A-4746-A883-47AE6337F729}"/>
              </a:ext>
            </a:extLst>
          </p:cNvPr>
          <p:cNvSpPr/>
          <p:nvPr/>
        </p:nvSpPr>
        <p:spPr>
          <a:xfrm>
            <a:off x="6831417" y="2808120"/>
            <a:ext cx="45047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importance modeled as posterior distr. P(</a:t>
            </a:r>
            <a:r>
              <a:rPr lang="el-GR" dirty="0"/>
              <a:t>θ</a:t>
            </a:r>
            <a:r>
              <a:rPr lang="pt-BR" dirty="0"/>
              <a:t>|</a:t>
            </a:r>
            <a:r>
              <a:rPr lang="en-US" dirty="0"/>
              <a:t>D)</a:t>
            </a:r>
          </a:p>
          <a:p>
            <a:pPr algn="ctr"/>
            <a:r>
              <a:rPr lang="en-US" sz="1100" dirty="0"/>
              <a:t>(prob. of parameter </a:t>
            </a:r>
            <a:r>
              <a:rPr lang="el-GR" sz="1100" dirty="0"/>
              <a:t>θ </a:t>
            </a:r>
            <a:r>
              <a:rPr lang="en-US" sz="1100" dirty="0"/>
              <a:t>given a task’s training data 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B7707-6B3A-A94A-A960-2F070B151295}"/>
              </a:ext>
            </a:extLst>
          </p:cNvPr>
          <p:cNvSpPr/>
          <p:nvPr/>
        </p:nvSpPr>
        <p:spPr>
          <a:xfrm>
            <a:off x="8168673" y="3354435"/>
            <a:ext cx="1469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CaslonPro-Regular-Identity-H"/>
              </a:rPr>
              <a:t>Using Bayes rule: 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69CDF6-27C3-9343-A7D0-968C8F5F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59" y="3675351"/>
            <a:ext cx="4605672" cy="472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1E297B-F83F-3146-A221-67C94CDE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46" y="4612389"/>
            <a:ext cx="4784459" cy="38832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B8965727-4A1D-7840-B801-FFE1FF147F65}"/>
              </a:ext>
            </a:extLst>
          </p:cNvPr>
          <p:cNvSpPr/>
          <p:nvPr/>
        </p:nvSpPr>
        <p:spPr>
          <a:xfrm flipH="1">
            <a:off x="8977514" y="4194760"/>
            <a:ext cx="181129" cy="365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B6F24C-2496-F845-B687-66A5770EC9B5}"/>
              </a:ext>
            </a:extLst>
          </p:cNvPr>
          <p:cNvSpPr/>
          <p:nvPr/>
        </p:nvSpPr>
        <p:spPr>
          <a:xfrm>
            <a:off x="9290912" y="4627457"/>
            <a:ext cx="1107730" cy="373269"/>
          </a:xfrm>
          <a:prstGeom prst="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80EAE8-17AE-0344-8608-358840BF2515}"/>
              </a:ext>
            </a:extLst>
          </p:cNvPr>
          <p:cNvSpPr/>
          <p:nvPr/>
        </p:nvSpPr>
        <p:spPr>
          <a:xfrm>
            <a:off x="8541403" y="5099296"/>
            <a:ext cx="2606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CaslonPro-Regular-Identity-H"/>
              </a:rPr>
              <a:t>all the information related to task A</a:t>
            </a:r>
          </a:p>
          <a:p>
            <a:pPr algn="ctr"/>
            <a:r>
              <a:rPr lang="en-US" sz="1200" dirty="0">
                <a:latin typeface="ACaslonPro-Regular-Identity-H"/>
              </a:rPr>
              <a:t>intractable…</a:t>
            </a:r>
            <a:endParaRPr lang="en-US" sz="1200" dirty="0"/>
          </a:p>
        </p:txBody>
      </p:sp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A898AFF6-E264-6E41-9363-02E6B9FD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006" y="5919857"/>
            <a:ext cx="3128143" cy="681655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12B29D27-C62A-0B44-9323-66E845757B88}"/>
              </a:ext>
            </a:extLst>
          </p:cNvPr>
          <p:cNvSpPr/>
          <p:nvPr/>
        </p:nvSpPr>
        <p:spPr>
          <a:xfrm flipH="1">
            <a:off x="8993230" y="5574513"/>
            <a:ext cx="181129" cy="365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761E2-3454-7A45-9C32-85C2EC026A04}"/>
              </a:ext>
            </a:extLst>
          </p:cNvPr>
          <p:cNvSpPr/>
          <p:nvPr/>
        </p:nvSpPr>
        <p:spPr>
          <a:xfrm>
            <a:off x="345556" y="3219454"/>
            <a:ext cx="64273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CaslonPro-Regular-Identity-H"/>
              </a:rPr>
              <a:t>EWC: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quantify weights importance in terms of impact on previous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constraint parameters to low-error task regions</a:t>
            </a:r>
          </a:p>
          <a:p>
            <a:endParaRPr lang="en-US" sz="1400" dirty="0">
              <a:latin typeface="ACaslonPro-Regular-Identity-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aslonPro-Regular-Identity-H"/>
              </a:rPr>
              <a:t>selectively decrease the plasticity of those important weights to previous tasks</a:t>
            </a:r>
            <a:endParaRPr lang="en-US" sz="1400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F4C14E4-AB85-F840-846D-53D8632A6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453" y="5185986"/>
            <a:ext cx="3650611" cy="11103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645F48-928E-AC45-8652-D275E741EB5E}"/>
              </a:ext>
            </a:extLst>
          </p:cNvPr>
          <p:cNvSpPr/>
          <p:nvPr/>
        </p:nvSpPr>
        <p:spPr>
          <a:xfrm>
            <a:off x="2577751" y="6286107"/>
            <a:ext cx="4053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curvature represent the sensitivity of the</a:t>
            </a:r>
          </a:p>
          <a:p>
            <a:pPr algn="ctr"/>
            <a:r>
              <a:rPr lang="en-US" sz="1200" dirty="0"/>
              <a:t> network with respect to the optimum! </a:t>
            </a:r>
            <a:endParaRPr lang="en-BR" sz="1200" dirty="0"/>
          </a:p>
        </p:txBody>
      </p:sp>
    </p:spTree>
    <p:extLst>
      <p:ext uri="{BB962C8B-B14F-4D97-AF65-F5344CB8AC3E}">
        <p14:creationId xmlns:p14="http://schemas.microsoft.com/office/powerpoint/2010/main" val="3201787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29786</TotalTime>
  <Words>2278</Words>
  <Application>Microsoft Macintosh PowerPoint</Application>
  <PresentationFormat>Widescreen</PresentationFormat>
  <Paragraphs>358</Paragraphs>
  <Slides>47</Slides>
  <Notes>0</Notes>
  <HiddenSlides>16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ACaslonPro-Regular-Identity-H</vt:lpstr>
      <vt:lpstr>Arial</vt:lpstr>
      <vt:lpstr>Calibri</vt:lpstr>
      <vt:lpstr>Calibri Light</vt:lpstr>
      <vt:lpstr>CMR10</vt:lpstr>
      <vt:lpstr>NimbusRomNo9L</vt:lpstr>
      <vt:lpstr>Office Theme</vt:lpstr>
      <vt:lpstr>Elastic Weight Consolidation on X-ray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Continual Learning and Catastrophic Forgetting </dc:title>
  <dc:creator>Renato Santos Aranha</dc:creator>
  <cp:lastModifiedBy>Renato Santos Aranha</cp:lastModifiedBy>
  <cp:revision>334</cp:revision>
  <cp:lastPrinted>2020-11-12T19:56:02Z</cp:lastPrinted>
  <dcterms:created xsi:type="dcterms:W3CDTF">2020-10-31T00:29:15Z</dcterms:created>
  <dcterms:modified xsi:type="dcterms:W3CDTF">2021-01-26T18:01:58Z</dcterms:modified>
</cp:coreProperties>
</file>